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65" r:id="rId4"/>
    <p:sldId id="258" r:id="rId5"/>
    <p:sldId id="260" r:id="rId6"/>
    <p:sldId id="263" r:id="rId7"/>
    <p:sldId id="266" r:id="rId8"/>
    <p:sldId id="264" r:id="rId9"/>
    <p:sldId id="267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Century Gothic" panose="020B0502020202020204" pitchFamily="34" charset="0"/>
      <p:regular r:id="rId16"/>
      <p:bold r:id="rId17"/>
      <p:italic r:id="rId18"/>
      <p:boldItalic r:id="rId19"/>
    </p:embeddedFont>
    <p:embeddedFont>
      <p:font typeface="Corbel" panose="020B0503020204020204" pitchFamily="34" charset="0"/>
      <p:regular r:id="rId20"/>
      <p:bold r:id="rId21"/>
      <p:italic r:id="rId22"/>
      <p:boldItalic r:id="rId23"/>
    </p:embeddedFont>
    <p:embeddedFont>
      <p:font typeface="Georgia" panose="02040502050405020303" pitchFamily="18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8" roundtripDataSignature="AMtx7mhFsG3OXcQb/zDALQHT8qk7XS4zw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-90" y="-5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font" Target="fonts/font2.fntdata" /><Relationship Id="rId18" Type="http://schemas.openxmlformats.org/officeDocument/2006/relationships/font" Target="fonts/font7.fntdata" /><Relationship Id="rId26" Type="http://schemas.openxmlformats.org/officeDocument/2006/relationships/font" Target="fonts/font15.fntdata" /><Relationship Id="rId3" Type="http://schemas.openxmlformats.org/officeDocument/2006/relationships/slide" Target="slides/slide2.xml" /><Relationship Id="rId21" Type="http://schemas.openxmlformats.org/officeDocument/2006/relationships/font" Target="fonts/font10.fntdata" /><Relationship Id="rId7" Type="http://schemas.openxmlformats.org/officeDocument/2006/relationships/slide" Target="slides/slide6.xml" /><Relationship Id="rId12" Type="http://schemas.openxmlformats.org/officeDocument/2006/relationships/font" Target="fonts/font1.fntdata" /><Relationship Id="rId17" Type="http://schemas.openxmlformats.org/officeDocument/2006/relationships/font" Target="fonts/font6.fntdata" /><Relationship Id="rId25" Type="http://schemas.openxmlformats.org/officeDocument/2006/relationships/font" Target="fonts/font14.fntdata" /><Relationship Id="rId2" Type="http://schemas.openxmlformats.org/officeDocument/2006/relationships/slide" Target="slides/slide1.xml" /><Relationship Id="rId16" Type="http://schemas.openxmlformats.org/officeDocument/2006/relationships/font" Target="fonts/font5.fntdata" /><Relationship Id="rId20" Type="http://schemas.openxmlformats.org/officeDocument/2006/relationships/font" Target="fonts/font9.fntdata" /><Relationship Id="rId29" Type="http://schemas.openxmlformats.org/officeDocument/2006/relationships/presProps" Target="presProps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notesMaster" Target="notesMasters/notesMaster1.xml" /><Relationship Id="rId24" Type="http://schemas.openxmlformats.org/officeDocument/2006/relationships/font" Target="fonts/font13.fntdata" /><Relationship Id="rId32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font" Target="fonts/font4.fntdata" /><Relationship Id="rId23" Type="http://schemas.openxmlformats.org/officeDocument/2006/relationships/font" Target="fonts/font12.fntdata" /><Relationship Id="rId28" Type="http://customschemas.google.com/relationships/presentationmetadata" Target="metadata" /><Relationship Id="rId10" Type="http://schemas.openxmlformats.org/officeDocument/2006/relationships/slide" Target="slides/slide9.xml" /><Relationship Id="rId19" Type="http://schemas.openxmlformats.org/officeDocument/2006/relationships/font" Target="fonts/font8.fntdata" /><Relationship Id="rId31" Type="http://schemas.openxmlformats.org/officeDocument/2006/relationships/theme" Target="theme/theme1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font" Target="fonts/font3.fntdata" /><Relationship Id="rId22" Type="http://schemas.openxmlformats.org/officeDocument/2006/relationships/font" Target="fonts/font11.fntdata" /><Relationship Id="rId27" Type="http://schemas.openxmlformats.org/officeDocument/2006/relationships/font" Target="fonts/font16.fntdata" /><Relationship Id="rId30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4393858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 /><Relationship Id="rId1" Type="http://schemas.openxmlformats.org/officeDocument/2006/relationships/notesMaster" Target="../notesMasters/notesMaster1.xml" 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 /><Relationship Id="rId1" Type="http://schemas.openxmlformats.org/officeDocument/2006/relationships/notesMaster" Target="../notesMasters/notesMaster1.xml" 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 /><Relationship Id="rId1" Type="http://schemas.openxmlformats.org/officeDocument/2006/relationships/notesMaster" Target="../notesMasters/notesMaster1.xml" 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 /><Relationship Id="rId1" Type="http://schemas.openxmlformats.org/officeDocument/2006/relationships/notesMaster" Target="../notesMasters/notesMaster1.xml" 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 /><Relationship Id="rId1" Type="http://schemas.openxmlformats.org/officeDocument/2006/relationships/notesMaster" Target="../notesMasters/notesMaster1.xml" 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0115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346155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923601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72246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34533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3.png" /><Relationship Id="rId4" Type="http://schemas.openxmlformats.org/officeDocument/2006/relationships/image" Target="../media/image2.jpeg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7" Type="http://schemas.openxmlformats.org/officeDocument/2006/relationships/image" Target="../media/image6.pn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5.png" /><Relationship Id="rId5" Type="http://schemas.openxmlformats.org/officeDocument/2006/relationships/image" Target="../media/image4.gif" /><Relationship Id="rId4" Type="http://schemas.openxmlformats.org/officeDocument/2006/relationships/hyperlink" Target="https://vk.com/hranitelivody33" TargetMode="Externa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7.png" 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4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0.jpeg" /><Relationship Id="rId5" Type="http://schemas.openxmlformats.org/officeDocument/2006/relationships/image" Target="../media/image9.png" /><Relationship Id="rId4" Type="http://schemas.openxmlformats.org/officeDocument/2006/relationships/image" Target="../media/image8.png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 /><Relationship Id="rId3" Type="http://schemas.openxmlformats.org/officeDocument/2006/relationships/image" Target="../media/image1.png" /><Relationship Id="rId7" Type="http://schemas.openxmlformats.org/officeDocument/2006/relationships/image" Target="../media/image14.jpg" /><Relationship Id="rId2" Type="http://schemas.openxmlformats.org/officeDocument/2006/relationships/notesSlide" Target="../notesSlides/notesSlide5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3.jpeg" /><Relationship Id="rId5" Type="http://schemas.openxmlformats.org/officeDocument/2006/relationships/image" Target="../media/image12.jpeg" /><Relationship Id="rId4" Type="http://schemas.openxmlformats.org/officeDocument/2006/relationships/image" Target="../media/image11.jp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6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16.jpeg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7" Type="http://schemas.openxmlformats.org/officeDocument/2006/relationships/image" Target="../media/image20.png" /><Relationship Id="rId2" Type="http://schemas.openxmlformats.org/officeDocument/2006/relationships/notesSlide" Target="../notesSlides/notesSlide7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9.png" /><Relationship Id="rId5" Type="http://schemas.openxmlformats.org/officeDocument/2006/relationships/image" Target="../media/image18.png" /><Relationship Id="rId4" Type="http://schemas.openxmlformats.org/officeDocument/2006/relationships/image" Target="../media/image17.jpg" 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 /><Relationship Id="rId3" Type="http://schemas.openxmlformats.org/officeDocument/2006/relationships/image" Target="../media/image1.png" /><Relationship Id="rId7" Type="http://schemas.openxmlformats.org/officeDocument/2006/relationships/image" Target="../media/image24.jpeg" /><Relationship Id="rId2" Type="http://schemas.openxmlformats.org/officeDocument/2006/relationships/notesSlide" Target="../notesSlides/notesSlide8.xml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3.png" /><Relationship Id="rId5" Type="http://schemas.openxmlformats.org/officeDocument/2006/relationships/image" Target="../media/image22.png" /><Relationship Id="rId4" Type="http://schemas.openxmlformats.org/officeDocument/2006/relationships/image" Target="../media/image21.png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 /><Relationship Id="rId2" Type="http://schemas.openxmlformats.org/officeDocument/2006/relationships/notesSlide" Target="../notesSlides/notesSlide9.xml" /><Relationship Id="rId1" Type="http://schemas.openxmlformats.org/officeDocument/2006/relationships/slideLayout" Target="../slideLayouts/slideLayout1.xml" /><Relationship Id="rId4" Type="http://schemas.openxmlformats.org/officeDocument/2006/relationships/image" Target="../media/image26.jpg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"/>
          <p:cNvPicPr preferRelativeResize="0"/>
          <p:nvPr/>
        </p:nvPicPr>
        <p:blipFill rotWithShape="1">
          <a:blip r:embed="rId3">
            <a:alphaModFix/>
          </a:blip>
          <a:srcRect b="4285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p1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347426" y="886028"/>
            <a:ext cx="8419062" cy="2215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1F3864"/>
                </a:solidFill>
                <a:latin typeface="Century Gothic"/>
                <a:sym typeface="Century Gothic"/>
              </a:rPr>
              <a:t>Экологическое просвещение и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dirty="0">
                <a:solidFill>
                  <a:srgbClr val="1F3864"/>
                </a:solidFill>
                <a:latin typeface="Century Gothic"/>
                <a:sym typeface="Century Gothic"/>
              </a:rPr>
              <a:t> дни водных объектов</a:t>
            </a:r>
            <a:endParaRPr sz="2800" b="1" i="0" u="none" strike="noStrike" cap="none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ru-RU" sz="2000" b="1" i="0" u="none" strike="noStrike" cap="none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Из опыта работы молодежного водного сообщества Владимирской области</a:t>
            </a:r>
            <a:endParaRPr sz="2800" b="1" i="0" u="none" strike="noStrike" cap="none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rgbClr val="1F386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8" name="Google Shape;88;p1"/>
          <p:cNvSpPr/>
          <p:nvPr/>
        </p:nvSpPr>
        <p:spPr>
          <a:xfrm>
            <a:off x="9085634" y="1628144"/>
            <a:ext cx="344337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i="0" u="none" strike="noStrike" cap="none" dirty="0">
                <a:solidFill>
                  <a:srgbClr val="1F3864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r>
              <a:rPr lang="ru-RU" sz="2000" b="1" i="0" u="none" strike="noStrike" cap="none" dirty="0">
                <a:solidFill>
                  <a:srgbClr val="1F3864"/>
                </a:solidFill>
                <a:latin typeface="Corbel"/>
                <a:ea typeface="Corbel"/>
                <a:cs typeface="Corbel"/>
                <a:sym typeface="Corbel"/>
              </a:rPr>
              <a:t>#ХранителиВоды33</a:t>
            </a:r>
            <a:endParaRPr sz="28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" name="Google Shape;89;p1"/>
          <p:cNvSpPr txBox="1"/>
          <p:nvPr/>
        </p:nvSpPr>
        <p:spPr>
          <a:xfrm>
            <a:off x="347426" y="3697104"/>
            <a:ext cx="5981100" cy="18466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ru-RU" sz="18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alibri"/>
              </a:rPr>
              <a:t>Лукашина Ольга Александровна, </a:t>
            </a:r>
            <a:r>
              <a:rPr lang="ru-RU" sz="18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alibri"/>
              </a:rPr>
              <a:t>заместитель директора по УВР станции юных натуралистов «Патриарший сад» г. Владимира,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alibri"/>
              </a:rPr>
              <a:t>Куликова Елизавета, </a:t>
            </a:r>
            <a:r>
              <a:rPr lang="ru-RU" sz="18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alibri"/>
              </a:rPr>
              <a:t>учащаяся станции юных натуралистов «Патриарший сад» г. Владимира,</a:t>
            </a:r>
            <a:br>
              <a:rPr lang="ru-RU" sz="18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alibri"/>
              </a:rPr>
            </a:br>
            <a:r>
              <a:rPr lang="ru-RU" sz="1800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alibri"/>
              </a:rPr>
              <a:t>член  МВС Владимирской области</a:t>
            </a:r>
            <a:endParaRPr sz="1800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alibri"/>
            </a:endParaRPr>
          </a:p>
        </p:txBody>
      </p:sp>
      <p:pic>
        <p:nvPicPr>
          <p:cNvPr id="10" name="Picture 4" descr="https://sun9-51.userapi.com/impg/Ct-xlihht8--MLNv1oKdYjAhCnM0rzY4dyWKUg/_jHI4g0ZqJc.jpg?size=1280x853&amp;quality=95&amp;sign=98f79a969b1431c6eeca1c9d6ff3cc07&amp;type=album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3086" y="2768151"/>
            <a:ext cx="5558971" cy="3704536"/>
          </a:xfrm>
          <a:prstGeom prst="rect">
            <a:avLst/>
          </a:prstGeom>
          <a:noFill/>
          <a:ln w="57150" cap="sq" cmpd="thickThin">
            <a:solidFill>
              <a:srgbClr val="3CA5D1"/>
            </a:solidFill>
            <a:prstDash val="solid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DCCF188-6294-4F6C-85A2-BD1A003D18A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4740" r="31111"/>
          <a:stretch/>
        </p:blipFill>
        <p:spPr>
          <a:xfrm>
            <a:off x="10413" y="0"/>
            <a:ext cx="5271399" cy="91841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2"/>
          <p:cNvPicPr preferRelativeResize="0"/>
          <p:nvPr/>
        </p:nvPicPr>
        <p:blipFill rotWithShape="1">
          <a:blip r:embed="rId3">
            <a:alphaModFix/>
          </a:blip>
          <a:srcRect b="4285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2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6" name="Google Shape;96;p2"/>
          <p:cNvSpPr txBox="1"/>
          <p:nvPr/>
        </p:nvSpPr>
        <p:spPr>
          <a:xfrm>
            <a:off x="645503" y="278452"/>
            <a:ext cx="8056346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ru-RU" sz="24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Молодежное водное сообщество Владимирской области</a:t>
            </a:r>
          </a:p>
          <a:p>
            <a:pPr lvl="0" algn="ctr"/>
            <a:endParaRPr lang="ru-RU" sz="2400" b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97" name="Google Shape;97;p2"/>
          <p:cNvSpPr txBox="1"/>
          <p:nvPr/>
        </p:nvSpPr>
        <p:spPr>
          <a:xfrm>
            <a:off x="9207591" y="451978"/>
            <a:ext cx="3106366" cy="3323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 </a:t>
            </a:r>
            <a:endParaRPr sz="2000" b="1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0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Молодежное водное сообщество|33 регион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ВКонтакте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u="sng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https://vk.com/hranitelivody33</a:t>
            </a:r>
            <a:endParaRPr sz="1600" b="1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dirty="0">
              <a:solidFill>
                <a:schemeClr val="lt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orbel"/>
                <a:ea typeface="Corbel"/>
                <a:cs typeface="Corbel"/>
                <a:sym typeface="Corbel"/>
              </a:rPr>
              <a:t>#ХранителиВоды33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304953" y="3712877"/>
            <a:ext cx="4091936" cy="31392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Актив:</a:t>
            </a:r>
            <a:r>
              <a:rPr lang="ru-RU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Куликова Елизавета, </a:t>
            </a:r>
            <a:r>
              <a:rPr lang="ru-RU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Посадченко</a:t>
            </a:r>
            <a:r>
              <a:rPr lang="ru-RU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Наталья, </a:t>
            </a:r>
            <a:r>
              <a:rPr lang="ru-RU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Ряйккенен</a:t>
            </a:r>
            <a:r>
              <a:rPr lang="ru-RU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Дарья, Максимова Варвара, Волков Егор, Осипова Мария, </a:t>
            </a:r>
            <a:r>
              <a:rPr lang="ru-RU" sz="18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Печенькова</a:t>
            </a:r>
            <a:r>
              <a:rPr lang="ru-RU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Мария,</a:t>
            </a:r>
            <a:r>
              <a:rPr lang="en-US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lang="ru-RU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Фомичева Александра, Коровина Полина</a:t>
            </a: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Координатор: </a:t>
            </a:r>
            <a:r>
              <a:rPr lang="ru-RU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Лукашина О.А., заместитель директора по УВР МАУДО «СЮН «Патриарший сад»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4780674" y="4558286"/>
            <a:ext cx="4426917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Участники мероприятий водного сообщества: </a:t>
            </a:r>
            <a:endParaRPr sz="18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120 школьников Владимирской области</a:t>
            </a:r>
            <a:endParaRPr dirty="0"/>
          </a:p>
        </p:txBody>
      </p:sp>
      <p:pic>
        <p:nvPicPr>
          <p:cNvPr id="9" name="Picture 4" descr="http://qrcoder.ru/code/?https%3A%2F%2Fvk.com%2Fhranitelivody33&amp;10&amp;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5634" y="3751633"/>
            <a:ext cx="3106366" cy="3106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938061"/>
            <a:ext cx="5518873" cy="264835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15463" r="12009"/>
          <a:stretch/>
        </p:blipFill>
        <p:spPr>
          <a:xfrm>
            <a:off x="4274932" y="935882"/>
            <a:ext cx="4810702" cy="312732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8"/>
          <p:cNvPicPr preferRelativeResize="0"/>
          <p:nvPr/>
        </p:nvPicPr>
        <p:blipFill rotWithShape="1">
          <a:blip r:embed="rId3">
            <a:alphaModFix/>
          </a:blip>
          <a:srcRect b="4285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8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9184155" y="1066311"/>
            <a:ext cx="3106366" cy="3077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За 2023 г. –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начало 2024 г.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ru-RU" sz="2400" b="1" dirty="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entury Gothic"/>
                <a:sym typeface="Century Gothic"/>
              </a:rPr>
              <a:t>проведено</a:t>
            </a:r>
            <a:r>
              <a:rPr lang="ru-RU" sz="3200" b="1" dirty="0">
                <a:solidFill>
                  <a:schemeClr val="lt1"/>
                </a:solidFill>
                <a:latin typeface="Century Gothic"/>
                <a:sym typeface="Century Gothic"/>
              </a:rPr>
              <a:t> 9 </a:t>
            </a:r>
            <a:r>
              <a:rPr lang="ru-RU" sz="2400" b="1" dirty="0">
                <a:solidFill>
                  <a:schemeClr val="lt1"/>
                </a:solidFill>
                <a:latin typeface="Century Gothic"/>
                <a:sym typeface="Century Gothic"/>
              </a:rPr>
              <a:t>мероприятий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>
                <a:solidFill>
                  <a:schemeClr val="lt1"/>
                </a:solidFill>
                <a:latin typeface="Century Gothic"/>
                <a:sym typeface="Century Gothic"/>
              </a:rPr>
              <a:t> с охватом более  200 человек</a:t>
            </a:r>
            <a:endParaRPr dirty="0"/>
          </a:p>
        </p:txBody>
      </p:sp>
      <p:pic>
        <p:nvPicPr>
          <p:cNvPr id="176" name="Google Shape;176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983" y="1410346"/>
            <a:ext cx="8815849" cy="5114440"/>
          </a:xfrm>
          <a:prstGeom prst="rect">
            <a:avLst/>
          </a:prstGeom>
          <a:noFill/>
          <a:ln>
            <a:noFill/>
          </a:ln>
        </p:spPr>
      </p:pic>
      <p:sp>
        <p:nvSpPr>
          <p:cNvPr id="177" name="Google Shape;177;p8"/>
          <p:cNvSpPr/>
          <p:nvPr/>
        </p:nvSpPr>
        <p:spPr>
          <a:xfrm>
            <a:off x="3941933" y="3967566"/>
            <a:ext cx="1241947" cy="541284"/>
          </a:xfrm>
          <a:prstGeom prst="wedgeRoundRectCallout">
            <a:avLst>
              <a:gd name="adj1" fmla="val -66401"/>
              <a:gd name="adj2" fmla="val 129133"/>
              <a:gd name="adj3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День Клязьмы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8" name="Google Shape;178;p8"/>
          <p:cNvSpPr/>
          <p:nvPr/>
        </p:nvSpPr>
        <p:spPr>
          <a:xfrm>
            <a:off x="369785" y="3382141"/>
            <a:ext cx="1678673" cy="1170850"/>
          </a:xfrm>
          <a:prstGeom prst="wedgeRoundRectCallout">
            <a:avLst>
              <a:gd name="adj1" fmla="val -1738"/>
              <a:gd name="adj2" fmla="val 84890"/>
              <a:gd name="adj3" fmla="val 16667"/>
            </a:avLst>
          </a:prstGeom>
          <a:solidFill>
            <a:srgbClr val="BBD6EE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Экомарафон «Клязьме посвящается!»</a:t>
            </a:r>
            <a:endParaRPr sz="1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9" name="Google Shape;179;p8"/>
          <p:cNvSpPr/>
          <p:nvPr/>
        </p:nvSpPr>
        <p:spPr>
          <a:xfrm>
            <a:off x="2075754" y="3218931"/>
            <a:ext cx="657993" cy="28854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8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2024</a:t>
            </a:r>
            <a:endParaRPr sz="18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p8"/>
          <p:cNvSpPr txBox="1"/>
          <p:nvPr/>
        </p:nvSpPr>
        <p:spPr>
          <a:xfrm flipH="1">
            <a:off x="2832246" y="688119"/>
            <a:ext cx="4703267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8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Ключевые события</a:t>
            </a:r>
            <a:endParaRPr sz="28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2" name="Google Shape;182;p8"/>
          <p:cNvSpPr txBox="1"/>
          <p:nvPr/>
        </p:nvSpPr>
        <p:spPr>
          <a:xfrm>
            <a:off x="3061876" y="5430124"/>
            <a:ext cx="4048608" cy="4308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1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Участие в экомероприятиях города и региона, профвстречах, научном обществе учащихся </a:t>
            </a:r>
            <a:endParaRPr sz="1100" b="1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" name="Google Shape;178;p8"/>
          <p:cNvSpPr/>
          <p:nvPr/>
        </p:nvSpPr>
        <p:spPr>
          <a:xfrm>
            <a:off x="1418474" y="4508849"/>
            <a:ext cx="1678673" cy="277677"/>
          </a:xfrm>
          <a:prstGeom prst="wedgeRoundRectCallout">
            <a:avLst>
              <a:gd name="adj1" fmla="val -47933"/>
              <a:gd name="adj2" fmla="val 126056"/>
              <a:gd name="adj3" fmla="val 16667"/>
            </a:avLst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Водный конкурс</a:t>
            </a:r>
            <a:endParaRPr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54432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3"/>
          <p:cNvPicPr preferRelativeResize="0"/>
          <p:nvPr/>
        </p:nvPicPr>
        <p:blipFill rotWithShape="1">
          <a:blip r:embed="rId3">
            <a:alphaModFix/>
          </a:blip>
          <a:srcRect b="4285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555638" y="693930"/>
            <a:ext cx="8419062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3864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1F3864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pic>
        <p:nvPicPr>
          <p:cNvPr id="108" name="Google Shape;108;p3" descr="ГБУ ВО &quot;Экорегион&quot;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52092" y="1386278"/>
            <a:ext cx="1796200" cy="1155274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3"/>
          <p:cNvSpPr/>
          <p:nvPr/>
        </p:nvSpPr>
        <p:spPr>
          <a:xfrm>
            <a:off x="1112161" y="780077"/>
            <a:ext cx="7856149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b="1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Социальные партнеры</a:t>
            </a:r>
            <a:endParaRPr sz="3200" b="1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113" name="Google Shape;113;p3"/>
          <p:cNvSpPr/>
          <p:nvPr/>
        </p:nvSpPr>
        <p:spPr>
          <a:xfrm rot="-2699491">
            <a:off x="644796" y="872676"/>
            <a:ext cx="387050" cy="387489"/>
          </a:xfrm>
          <a:prstGeom prst="teardrop">
            <a:avLst>
              <a:gd name="adj" fmla="val 132778"/>
            </a:avLst>
          </a:prstGeom>
          <a:solidFill>
            <a:srgbClr val="3CA5D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6" name="Google Shape;116;p3"/>
          <p:cNvSpPr txBox="1"/>
          <p:nvPr/>
        </p:nvSpPr>
        <p:spPr>
          <a:xfrm>
            <a:off x="564480" y="1875465"/>
            <a:ext cx="5774508" cy="3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indent="-285750"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ГБУ ВО «Экорегион»</a:t>
            </a:r>
          </a:p>
          <a:p>
            <a:pPr marL="285750" indent="-285750"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 dirty="0">
                <a:solidFill>
                  <a:schemeClr val="dk1"/>
                </a:solidFill>
                <a:latin typeface="Century Gothic"/>
                <a:sym typeface="Century Gothic"/>
              </a:rPr>
              <a:t>Владимирское отделение ВОО «Русское географическое общество»</a:t>
            </a:r>
            <a:endParaRPr lang="ru-RU" sz="2400" dirty="0"/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ГБУ ВО «Дирекция ООПТ»</a:t>
            </a:r>
            <a:endParaRPr sz="2400" dirty="0"/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Управление по охране окружающей среды администрации г. Владимира</a:t>
            </a:r>
            <a:endParaRPr sz="2400" dirty="0"/>
          </a:p>
          <a:p>
            <a:pPr marL="285750" marR="0" lvl="0" indent="-285750" algn="l" rtl="0"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lang="ru-RU" sz="24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МАУДО «СЮН «Патриарший сад»</a:t>
            </a:r>
            <a:endParaRPr sz="24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2253" y="4602311"/>
            <a:ext cx="2143381" cy="2148308"/>
          </a:xfrm>
          <a:prstGeom prst="rect">
            <a:avLst/>
          </a:prstGeom>
        </p:spPr>
      </p:pic>
      <p:pic>
        <p:nvPicPr>
          <p:cNvPr id="4098" name="Picture 2" descr="https://sun9-80.userapi.com/impg/OM947ttTv4b1jt74A8jgU-b-LRB_U-GMOzPYOw/DK97QF1wk-A.jpg?size=1080x1080&amp;quality=95&amp;sign=c2b9dcc284341e6322690b0e39d196ca&amp;type=album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6699" y="2955287"/>
            <a:ext cx="1809653" cy="18096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5"/>
          <p:cNvPicPr preferRelativeResize="0"/>
          <p:nvPr/>
        </p:nvPicPr>
        <p:blipFill rotWithShape="1">
          <a:blip r:embed="rId3">
            <a:alphaModFix/>
          </a:blip>
          <a:srcRect b="4285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5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5"/>
          <p:cNvSpPr/>
          <p:nvPr/>
        </p:nvSpPr>
        <p:spPr>
          <a:xfrm>
            <a:off x="654237" y="2219060"/>
            <a:ext cx="5650333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ru-RU" sz="2400" b="1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Всероссийский </a:t>
            </a:r>
            <a:r>
              <a:rPr lang="ru-RU" sz="2400" b="1" dirty="0" err="1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флешмоб</a:t>
            </a:r>
            <a:r>
              <a:rPr lang="ru-RU" sz="2400" b="1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 «Голубая лента»</a:t>
            </a:r>
          </a:p>
        </p:txBody>
      </p:sp>
      <p:sp>
        <p:nvSpPr>
          <p:cNvPr id="159" name="Google Shape;159;p5"/>
          <p:cNvSpPr/>
          <p:nvPr/>
        </p:nvSpPr>
        <p:spPr>
          <a:xfrm rot="-2699491">
            <a:off x="214963" y="975879"/>
            <a:ext cx="387050" cy="387489"/>
          </a:xfrm>
          <a:prstGeom prst="teardrop">
            <a:avLst>
              <a:gd name="adj" fmla="val 132778"/>
            </a:avLst>
          </a:prstGeom>
          <a:solidFill>
            <a:srgbClr val="3CA5D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9664715" y="1835473"/>
            <a:ext cx="25254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b="1" dirty="0">
                <a:solidFill>
                  <a:schemeClr val="lt1"/>
                </a:solidFill>
                <a:latin typeface="Century Gothic" panose="020B0502020202020204" pitchFamily="34" charset="0"/>
                <a:ea typeface="Corbel"/>
                <a:cs typeface="Corbel"/>
                <a:sym typeface="Corbel"/>
              </a:rPr>
              <a:t>22 марта 2023 и 2024 г.</a:t>
            </a:r>
          </a:p>
          <a:p>
            <a:pPr lvl="0"/>
            <a:r>
              <a:rPr lang="ru-RU" sz="1800" b="1" dirty="0">
                <a:solidFill>
                  <a:schemeClr val="lt1"/>
                </a:solidFill>
                <a:latin typeface="Century Gothic" panose="020B0502020202020204" pitchFamily="34" charset="0"/>
                <a:ea typeface="Corbel"/>
                <a:cs typeface="Corbel"/>
                <a:sym typeface="Corbel"/>
              </a:rPr>
              <a:t>Всемирный день охраны водных ресурсов</a:t>
            </a:r>
            <a:endParaRPr lang="ru-RU" sz="1800" b="1" dirty="0">
              <a:solidFill>
                <a:schemeClr val="lt1"/>
              </a:solidFill>
              <a:latin typeface="Century Gothic" panose="020B0502020202020204" pitchFamily="34" charset="0"/>
              <a:ea typeface="Corbel"/>
              <a:cs typeface="Corbel"/>
            </a:endParaRPr>
          </a:p>
          <a:p>
            <a:pPr lvl="0"/>
            <a:r>
              <a:rPr lang="ru-RU" sz="1800" b="1" dirty="0">
                <a:solidFill>
                  <a:schemeClr val="lt1"/>
                </a:solidFill>
                <a:latin typeface="Century Gothic" panose="020B0502020202020204" pitchFamily="34" charset="0"/>
                <a:ea typeface="Corbel"/>
                <a:cs typeface="Corbel"/>
                <a:sym typeface="Corbel"/>
              </a:rPr>
              <a:t>   </a:t>
            </a:r>
          </a:p>
        </p:txBody>
      </p:sp>
      <p:sp>
        <p:nvSpPr>
          <p:cNvPr id="12" name="Google Shape;144;p5"/>
          <p:cNvSpPr/>
          <p:nvPr/>
        </p:nvSpPr>
        <p:spPr>
          <a:xfrm>
            <a:off x="9298372" y="3483447"/>
            <a:ext cx="2680889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77800" lvl="0" algn="just"/>
            <a:r>
              <a:rPr lang="ru-RU" sz="1800" b="1" dirty="0">
                <a:solidFill>
                  <a:schemeClr val="lt1"/>
                </a:solidFill>
                <a:latin typeface="Century Gothic" panose="020B0502020202020204" pitchFamily="34" charset="0"/>
                <a:ea typeface="Corbel"/>
                <a:cs typeface="Corbel"/>
                <a:sym typeface="Corbel"/>
              </a:rPr>
              <a:t>3 мая 2023 г.</a:t>
            </a:r>
          </a:p>
          <a:p>
            <a:pPr marL="177800" lvl="0" algn="just"/>
            <a:r>
              <a:rPr lang="ru-RU" sz="1800" b="1" dirty="0">
                <a:solidFill>
                  <a:schemeClr val="lt1"/>
                </a:solidFill>
                <a:latin typeface="Century Gothic" panose="020B0502020202020204" pitchFamily="34" charset="0"/>
                <a:ea typeface="Corbel"/>
                <a:cs typeface="Corbel"/>
                <a:sym typeface="Corbel"/>
              </a:rPr>
              <a:t>Вода России - Берег добрых дел </a:t>
            </a:r>
          </a:p>
          <a:p>
            <a:pPr marL="177800" lvl="0" algn="just"/>
            <a:r>
              <a:rPr lang="ru-RU" sz="1800" b="1" dirty="0">
                <a:solidFill>
                  <a:schemeClr val="lt1"/>
                </a:solidFill>
                <a:latin typeface="Century Gothic" panose="020B0502020202020204" pitchFamily="34" charset="0"/>
                <a:ea typeface="Corbel"/>
                <a:cs typeface="Corbel"/>
                <a:sym typeface="Corbel"/>
              </a:rPr>
              <a:t>р. Клязьма</a:t>
            </a:r>
          </a:p>
        </p:txBody>
      </p:sp>
      <p:pic>
        <p:nvPicPr>
          <p:cNvPr id="13" name="Google Shape;140;p5" descr="https://sun9-35.userapi.com/impg/usQOIVMJqTfcOutJDUKVdA4s-ZkhfnHCWYluAg/alOYO0kOjpQ.jpg?size=1280x853&amp;quality=95&amp;sign=39ccf767cfc8b4139d5065d879032ee2&amp;type=album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1847" y="2658396"/>
            <a:ext cx="2465343" cy="1707151"/>
          </a:xfrm>
          <a:prstGeom prst="rect">
            <a:avLst/>
          </a:prstGeom>
          <a:noFill/>
          <a:ln w="57150" cap="sq" cmpd="thickThin">
            <a:solidFill>
              <a:srgbClr val="3CA5D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" name="Прямоугольник 2"/>
          <p:cNvSpPr/>
          <p:nvPr/>
        </p:nvSpPr>
        <p:spPr>
          <a:xfrm>
            <a:off x="742517" y="4938635"/>
            <a:ext cx="37911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tx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orbel"/>
              </a:rPr>
              <a:t>Слёт молодёжного водного сообщества Владимирской области </a:t>
            </a:r>
            <a:endParaRPr lang="ru-RU" sz="2400" b="1" dirty="0">
              <a:solidFill>
                <a:schemeClr val="tx1"/>
              </a:solidFill>
              <a:latin typeface="Century Gothic" panose="020B0502020202020204" pitchFamily="34" charset="0"/>
              <a:ea typeface="Century Gothic"/>
              <a:cs typeface="Century Gothic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16685" y="5114344"/>
            <a:ext cx="290753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800" b="1" dirty="0">
                <a:solidFill>
                  <a:schemeClr val="lt1"/>
                </a:solidFill>
                <a:latin typeface="Century Gothic" panose="020B0502020202020204" pitchFamily="34" charset="0"/>
                <a:ea typeface="Corbel"/>
                <a:cs typeface="Corbel"/>
                <a:sym typeface="Corbel"/>
              </a:rPr>
              <a:t>5 декабря 2023 г. Региональная игра «Хранители воды»</a:t>
            </a:r>
            <a:endParaRPr lang="ru-RU" sz="1800" b="1" dirty="0">
              <a:solidFill>
                <a:schemeClr val="lt1"/>
              </a:solidFill>
              <a:latin typeface="Century Gothic" panose="020B0502020202020204" pitchFamily="34" charset="0"/>
              <a:ea typeface="Corbel"/>
              <a:cs typeface="Corbel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82329" y="3586923"/>
            <a:ext cx="53235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Акции по уборке пляжа</a:t>
            </a:r>
          </a:p>
          <a:p>
            <a:pPr lvl="0"/>
            <a:r>
              <a:rPr lang="ru-RU" sz="2400" b="1" dirty="0">
                <a:solidFill>
                  <a:schemeClr val="dk1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р. Клязьма</a:t>
            </a:r>
            <a:endParaRPr lang="ru-RU" sz="2400" b="1" dirty="0">
              <a:latin typeface="Century Gothic" panose="020B0502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076859" y="624469"/>
            <a:ext cx="261383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 lvl="0" algn="just"/>
            <a:r>
              <a:rPr lang="ru-RU" sz="1800" b="1" dirty="0">
                <a:solidFill>
                  <a:schemeClr val="lt1"/>
                </a:solidFill>
                <a:latin typeface="Century Gothic" panose="020B0502020202020204" pitchFamily="34" charset="0"/>
                <a:ea typeface="Corbel"/>
                <a:cs typeface="Corbel"/>
                <a:sym typeface="Corbel"/>
              </a:rPr>
              <a:t>5 июня 2023 г.</a:t>
            </a:r>
          </a:p>
          <a:p>
            <a:pPr marL="177800" lvl="0" algn="just"/>
            <a:r>
              <a:rPr lang="ru-RU" sz="1800" b="1" dirty="0">
                <a:solidFill>
                  <a:schemeClr val="lt1"/>
                </a:solidFill>
                <a:latin typeface="Century Gothic" panose="020B0502020202020204" pitchFamily="34" charset="0"/>
                <a:ea typeface="Corbel"/>
                <a:cs typeface="Corbel"/>
                <a:sym typeface="Corbel"/>
              </a:rPr>
              <a:t>Всемирный день окружающей среды</a:t>
            </a:r>
          </a:p>
          <a:p>
            <a:pPr marL="177800" lvl="0" algn="just"/>
            <a:endParaRPr lang="ru-RU" sz="1800" b="1" dirty="0">
              <a:solidFill>
                <a:schemeClr val="lt1"/>
              </a:solidFill>
              <a:latin typeface="Century Gothic" panose="020B0502020202020204" pitchFamily="34" charset="0"/>
              <a:ea typeface="Corbel"/>
              <a:cs typeface="Corbel"/>
              <a:sym typeface="Corbel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51281" y="693930"/>
            <a:ext cx="546112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Century Gothic" panose="020B0502020202020204" pitchFamily="34" charset="0"/>
              </a:rPr>
              <a:t>Экологическая игра «Дети за сохранение </a:t>
            </a:r>
          </a:p>
          <a:p>
            <a:r>
              <a:rPr lang="ru-RU" sz="2400" b="1" dirty="0">
                <a:latin typeface="Century Gothic" panose="020B0502020202020204" pitchFamily="34" charset="0"/>
              </a:rPr>
              <a:t>природы»</a:t>
            </a:r>
          </a:p>
        </p:txBody>
      </p:sp>
      <p:pic>
        <p:nvPicPr>
          <p:cNvPr id="1026" name="Picture 2" descr="https://sun9-7.userapi.com/impg/IXgYdzjNQ_oH-U-kGxXGE2RfWeWlRP_TOH7GiA/xTtDTpkmF4o.jpg?size=1280x853&amp;quality=95&amp;sign=4e0c0899f9e8f3ba75266b4cdc1c3adf&amp;type=album"/>
          <p:cNvPicPr>
            <a:picLocks noChangeAspect="1" noChangeArrowheads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3941" y="135450"/>
            <a:ext cx="2645145" cy="1762741"/>
          </a:xfrm>
          <a:prstGeom prst="rect">
            <a:avLst/>
          </a:prstGeom>
          <a:noFill/>
          <a:ln w="57150" cap="sq" cmpd="thickThin">
            <a:solidFill>
              <a:srgbClr val="3CA5D1"/>
            </a:solidFill>
            <a:prstDash val="solid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sun9-77.userapi.com/impg/eC05AD5D3tv6Tbbq-qj70OxToWL7Velk_b1jaw/XMLkWxa5Qps.jpg?size=1280x853&amp;quality=95&amp;sign=0a6705721453b7c0c5bb359a6c8ad855&amp;type=album"/>
          <p:cNvPicPr>
            <a:picLocks noChangeAspect="1" noChangeArrowheads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883" y="4143336"/>
            <a:ext cx="2721706" cy="1813763"/>
          </a:xfrm>
          <a:prstGeom prst="rect">
            <a:avLst/>
          </a:prstGeom>
          <a:noFill/>
          <a:ln w="57150" cap="sq" cmpd="thickThin">
            <a:solidFill>
              <a:srgbClr val="3CA5D1"/>
            </a:solidFill>
            <a:prstDash val="solid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Google Shape;159;p5"/>
          <p:cNvSpPr/>
          <p:nvPr/>
        </p:nvSpPr>
        <p:spPr>
          <a:xfrm rot="-2699491">
            <a:off x="235726" y="2504587"/>
            <a:ext cx="387050" cy="387489"/>
          </a:xfrm>
          <a:prstGeom prst="teardrop">
            <a:avLst>
              <a:gd name="adj" fmla="val 132778"/>
            </a:avLst>
          </a:prstGeom>
          <a:solidFill>
            <a:srgbClr val="3CA5D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59;p5"/>
          <p:cNvSpPr/>
          <p:nvPr/>
        </p:nvSpPr>
        <p:spPr>
          <a:xfrm rot="-2699491">
            <a:off x="235727" y="3809699"/>
            <a:ext cx="387050" cy="387489"/>
          </a:xfrm>
          <a:prstGeom prst="teardrop">
            <a:avLst>
              <a:gd name="adj" fmla="val 132778"/>
            </a:avLst>
          </a:prstGeom>
          <a:solidFill>
            <a:srgbClr val="3CA5D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" name="Google Shape;159;p5"/>
          <p:cNvSpPr/>
          <p:nvPr/>
        </p:nvSpPr>
        <p:spPr>
          <a:xfrm rot="-2699491">
            <a:off x="235726" y="5155482"/>
            <a:ext cx="387050" cy="387489"/>
          </a:xfrm>
          <a:prstGeom prst="teardrop">
            <a:avLst>
              <a:gd name="adj" fmla="val 132778"/>
            </a:avLst>
          </a:prstGeom>
          <a:solidFill>
            <a:srgbClr val="3CA5D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" name="Google Shape;126;p4" descr="https://sun9-58.userapi.com/impg/y-FY9XYTl2HUVLN4xX7OfIfPYVZfvVgNDpm1fQ/UO0ERatkrk4.jpg?size=1280x718&amp;quality=95&amp;sign=f1dd33c95a863aafa57f189743df52bc&amp;type=albu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570120" y="1775254"/>
            <a:ext cx="2663107" cy="1548221"/>
          </a:xfrm>
          <a:prstGeom prst="rect">
            <a:avLst/>
          </a:prstGeom>
          <a:noFill/>
          <a:ln w="57150" cap="sq" cmpd="thickThin">
            <a:solidFill>
              <a:srgbClr val="3CA5D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21" name="Picture 2" descr="https://sun9-51.userapi.com/impg/JVRuBqHQ_QGmFZqo_e5lhUC8vE-0lQ05Z30PPA/kZtRY_aHRE0.jpg?size=1280x853&amp;quality=95&amp;sign=61810c6a03c160a2cd7bb3b9b4305295&amp;type=album"/>
          <p:cNvPicPr>
            <a:picLocks noChangeAspect="1" noChangeArrowheads="1"/>
          </p:cNvPicPr>
          <p:nvPr/>
        </p:nvPicPr>
        <p:blipFill>
          <a:blip r:embed="rId8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634" y="5075385"/>
            <a:ext cx="2367537" cy="1577742"/>
          </a:xfrm>
          <a:prstGeom prst="rect">
            <a:avLst/>
          </a:prstGeom>
          <a:noFill/>
          <a:ln w="57150" cap="sq" cmpd="thickThin">
            <a:solidFill>
              <a:srgbClr val="3CA5D1"/>
            </a:solidFill>
            <a:prstDash val="solid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/>
          </a:blip>
          <a:srcRect b="4285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983763" y="346965"/>
            <a:ext cx="6370676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orbel"/>
              </a:rPr>
              <a:t>Учреждение Дня реки </a:t>
            </a:r>
            <a:r>
              <a:rPr lang="ru-RU" sz="2800" b="1" dirty="0" err="1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orbel"/>
              </a:rPr>
              <a:t>Клязьмы</a:t>
            </a:r>
            <a:endParaRPr sz="28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orbel"/>
            </a:endParaRPr>
          </a:p>
        </p:txBody>
      </p:sp>
      <p:sp>
        <p:nvSpPr>
          <p:cNvPr id="165" name="Google Shape;165;p7"/>
          <p:cNvSpPr/>
          <p:nvPr/>
        </p:nvSpPr>
        <p:spPr>
          <a:xfrm rot="-2699491">
            <a:off x="604261" y="467475"/>
            <a:ext cx="387050" cy="387489"/>
          </a:xfrm>
          <a:prstGeom prst="teardrop">
            <a:avLst>
              <a:gd name="adj" fmla="val 132778"/>
            </a:avLst>
          </a:prstGeom>
          <a:solidFill>
            <a:srgbClr val="3CA5D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6" name="Google Shape;166;p7"/>
          <p:cNvSpPr txBox="1"/>
          <p:nvPr/>
        </p:nvSpPr>
        <p:spPr>
          <a:xfrm>
            <a:off x="423031" y="1197654"/>
            <a:ext cx="842681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973263" marR="0" lvl="0" indent="-1973263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ru-RU" sz="1800" b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 </a:t>
            </a:r>
            <a:r>
              <a:rPr lang="ru-RU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марта 2024 г.   </a:t>
            </a:r>
            <a:r>
              <a:rPr lang="ru-RU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Старт  открытого экологического      марафона</a:t>
            </a:r>
            <a:r>
              <a:rPr lang="ru-RU" dirty="0">
                <a:ea typeface="Century Gothic"/>
              </a:rPr>
              <a:t>  </a:t>
            </a:r>
            <a:r>
              <a:rPr lang="ru-RU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 «Клязьме посвящается!»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ru-RU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Март-апрель 2024 г.:  </a:t>
            </a:r>
            <a:r>
              <a:rPr lang="ru-RU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Выполнение командами заданий </a:t>
            </a:r>
            <a:endParaRPr dirty="0"/>
          </a:p>
          <a:p>
            <a:pPr marR="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r>
              <a:rPr lang="ru-RU" sz="1800" b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11  Мая 2024  г.:  </a:t>
            </a:r>
            <a:r>
              <a:rPr lang="ru-RU" sz="18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Проведение дня Клязьмы</a:t>
            </a:r>
            <a:endParaRPr sz="1800" dirty="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78524" y="2488860"/>
            <a:ext cx="7052111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>
                <a:latin typeface="Century Gothic" panose="020B0502020202020204" pitchFamily="34" charset="0"/>
              </a:rPr>
              <a:t>ТВОРЧЕСКИЕ ЗАДАНИЯ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 err="1">
                <a:latin typeface="Century Gothic" panose="020B0502020202020204" pitchFamily="34" charset="0"/>
              </a:rPr>
              <a:t>Видеоприветствие</a:t>
            </a:r>
            <a:r>
              <a:rPr lang="ru-RU" sz="2000" b="1" dirty="0">
                <a:latin typeface="Century Gothic" panose="020B0502020202020204" pitchFamily="34" charset="0"/>
              </a:rPr>
              <a:t> </a:t>
            </a:r>
            <a:r>
              <a:rPr lang="ru-RU" sz="2000" dirty="0">
                <a:latin typeface="Century Gothic" panose="020B0502020202020204" pitchFamily="34" charset="0"/>
              </a:rPr>
              <a:t>команды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Всероссийский </a:t>
            </a:r>
            <a:r>
              <a:rPr lang="ru-RU" sz="2000" dirty="0" err="1">
                <a:latin typeface="Century Gothic" panose="020B0502020202020204" pitchFamily="34" charset="0"/>
              </a:rPr>
              <a:t>флешмоб</a:t>
            </a:r>
            <a:r>
              <a:rPr lang="ru-RU" sz="2000" dirty="0">
                <a:latin typeface="Century Gothic" panose="020B0502020202020204" pitchFamily="34" charset="0"/>
              </a:rPr>
              <a:t> «Голубая лента»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Конкурс эссе по теме: </a:t>
            </a:r>
            <a:r>
              <a:rPr lang="ru-RU" sz="2000" b="1" dirty="0">
                <a:latin typeface="Century Gothic" panose="020B0502020202020204" pitchFamily="34" charset="0"/>
              </a:rPr>
              <a:t>«Почему в экологическом календаре должен быть «День реки </a:t>
            </a:r>
            <a:r>
              <a:rPr lang="ru-RU" sz="2000" b="1" dirty="0" err="1">
                <a:latin typeface="Century Gothic" panose="020B0502020202020204" pitchFamily="34" charset="0"/>
              </a:rPr>
              <a:t>Клязьмы</a:t>
            </a:r>
            <a:r>
              <a:rPr lang="ru-RU" sz="2000" b="1" dirty="0">
                <a:latin typeface="Century Gothic" panose="020B0502020202020204" pitchFamily="34" charset="0"/>
              </a:rPr>
              <a:t>»?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«Узнай свой водный след»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Онлайн-лекции и встречи с учеными, краеведами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Century Gothic" panose="020B0502020202020204" pitchFamily="34" charset="0"/>
              </a:rPr>
              <a:t>Викторина</a:t>
            </a:r>
            <a:r>
              <a:rPr lang="ru-RU" sz="2000" dirty="0">
                <a:latin typeface="Century Gothic" panose="020B0502020202020204" pitchFamily="34" charset="0"/>
              </a:rPr>
              <a:t> «Что ты знаешь о реке </a:t>
            </a:r>
            <a:r>
              <a:rPr lang="ru-RU" sz="2000" dirty="0" err="1">
                <a:latin typeface="Century Gothic" panose="020B0502020202020204" pitchFamily="34" charset="0"/>
              </a:rPr>
              <a:t>Клязьме</a:t>
            </a:r>
            <a:r>
              <a:rPr lang="ru-RU" sz="2000" dirty="0">
                <a:latin typeface="Century Gothic" panose="020B0502020202020204" pitchFamily="34" charset="0"/>
              </a:rPr>
              <a:t>?»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«</a:t>
            </a:r>
            <a:r>
              <a:rPr lang="ru-RU" sz="2000" dirty="0" err="1">
                <a:latin typeface="Century Gothic" panose="020B0502020202020204" pitchFamily="34" charset="0"/>
              </a:rPr>
              <a:t>Экокодировка</a:t>
            </a:r>
            <a:r>
              <a:rPr lang="ru-RU" sz="2000" dirty="0">
                <a:latin typeface="Century Gothic" panose="020B0502020202020204" pitchFamily="34" charset="0"/>
              </a:rPr>
              <a:t>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b="1" dirty="0">
                <a:latin typeface="Century Gothic" panose="020B0502020202020204" pitchFamily="34" charset="0"/>
              </a:rPr>
              <a:t>Конкурс плакатов </a:t>
            </a:r>
            <a:r>
              <a:rPr lang="ru-RU" sz="2000" dirty="0">
                <a:latin typeface="Century Gothic" panose="020B0502020202020204" pitchFamily="34" charset="0"/>
              </a:rPr>
              <a:t>«В защиту реки Клязьмы»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Мастер-класс по </a:t>
            </a:r>
            <a:r>
              <a:rPr lang="ru-RU" sz="2000" dirty="0" err="1">
                <a:latin typeface="Century Gothic" panose="020B0502020202020204" pitchFamily="34" charset="0"/>
              </a:rPr>
              <a:t>водосбережению</a:t>
            </a:r>
            <a:endParaRPr lang="ru-RU" sz="2000" dirty="0">
              <a:latin typeface="Century Gothic" panose="020B0502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Century Gothic" panose="020B0502020202020204" pitchFamily="34" charset="0"/>
              </a:rPr>
              <a:t>Фото-или </a:t>
            </a:r>
            <a:r>
              <a:rPr lang="ru-RU" sz="2000" dirty="0" err="1">
                <a:latin typeface="Century Gothic" panose="020B0502020202020204" pitchFamily="34" charset="0"/>
              </a:rPr>
              <a:t>видеозарисовка</a:t>
            </a:r>
            <a:r>
              <a:rPr lang="ru-RU" sz="2000" dirty="0">
                <a:latin typeface="Century Gothic" panose="020B0502020202020204" pitchFamily="34" charset="0"/>
              </a:rPr>
              <a:t> </a:t>
            </a:r>
            <a:r>
              <a:rPr lang="ru-RU" sz="2000" b="1" dirty="0">
                <a:latin typeface="Century Gothic" panose="020B0502020202020204" pitchFamily="34" charset="0"/>
              </a:rPr>
              <a:t>«Река Клязьма весенним днем» </a:t>
            </a:r>
          </a:p>
        </p:txBody>
      </p:sp>
      <p:pic>
        <p:nvPicPr>
          <p:cNvPr id="2052" name="Picture 4" descr="https://sun9-65.userapi.com/impg/NcsREV7KuXuOlmUQoehzz6BU2K0EaRPl8KDzKA/XfeHsyvYibY.jpg?size=1200x799&amp;quality=95&amp;sign=60ce0f2088a4d372685cd97b847af072&amp;type=album"/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635" y="1797798"/>
            <a:ext cx="4609619" cy="3069239"/>
          </a:xfrm>
          <a:prstGeom prst="rect">
            <a:avLst/>
          </a:prstGeom>
          <a:noFill/>
          <a:ln w="57150" cap="sq" cmpd="thickThin">
            <a:solidFill>
              <a:srgbClr val="3CA5D1"/>
            </a:solidFill>
            <a:prstDash val="solid"/>
            <a:miter lim="800000"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85634" y="5191633"/>
            <a:ext cx="32079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#ХранителиВоды33</a:t>
            </a:r>
            <a:b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#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КлязьмеПосвящается</a:t>
            </a:r>
            <a:b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ru-RU" sz="2000" dirty="0">
                <a:solidFill>
                  <a:schemeClr val="bg1"/>
                </a:solidFill>
                <a:latin typeface="Century Gothic" panose="020B0502020202020204" pitchFamily="34" charset="0"/>
              </a:rPr>
              <a:t>#</a:t>
            </a:r>
            <a:r>
              <a:rPr lang="ru-RU" sz="2000" dirty="0" err="1">
                <a:solidFill>
                  <a:schemeClr val="bg1"/>
                </a:solidFill>
                <a:latin typeface="Century Gothic" panose="020B0502020202020204" pitchFamily="34" charset="0"/>
              </a:rPr>
              <a:t>ДеньКлязьмы</a:t>
            </a:r>
            <a:endParaRPr lang="ru-RU" sz="20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7769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/>
          </a:blip>
          <a:srcRect b="4285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983763" y="346965"/>
            <a:ext cx="757966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orbel"/>
              </a:rPr>
              <a:t>Открытый экологический марафон «Клязьме посвящается»</a:t>
            </a:r>
            <a:endParaRPr sz="28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orbel"/>
            </a:endParaRPr>
          </a:p>
        </p:txBody>
      </p:sp>
      <p:sp>
        <p:nvSpPr>
          <p:cNvPr id="165" name="Google Shape;165;p7"/>
          <p:cNvSpPr/>
          <p:nvPr/>
        </p:nvSpPr>
        <p:spPr>
          <a:xfrm rot="-2699491">
            <a:off x="595512" y="639150"/>
            <a:ext cx="387050" cy="387489"/>
          </a:xfrm>
          <a:prstGeom prst="teardrop">
            <a:avLst>
              <a:gd name="adj" fmla="val 132778"/>
            </a:avLst>
          </a:prstGeom>
          <a:solidFill>
            <a:srgbClr val="3CA5D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" name="Google Shape;16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26238" y="1159175"/>
            <a:ext cx="2852189" cy="2020167"/>
          </a:xfrm>
          <a:prstGeom prst="rect">
            <a:avLst/>
          </a:prstGeom>
          <a:noFill/>
          <a:ln w="57150" cap="sq" cmpd="thickThin">
            <a:solidFill>
              <a:srgbClr val="3CA5D1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2" name="TextBox 1"/>
          <p:cNvSpPr txBox="1"/>
          <p:nvPr/>
        </p:nvSpPr>
        <p:spPr>
          <a:xfrm>
            <a:off x="789037" y="1340663"/>
            <a:ext cx="7890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Century Gothic" panose="020B0502020202020204" pitchFamily="34" charset="0"/>
              </a:rPr>
              <a:t>19 команд Владимирской области </a:t>
            </a:r>
            <a:r>
              <a:rPr lang="ru-RU" sz="2000" dirty="0">
                <a:latin typeface="Century Gothic" panose="020B0502020202020204" pitchFamily="34" charset="0"/>
              </a:rPr>
              <a:t>(г. Владимир, Ковровский, Юрьев-Польский, Александровский, </a:t>
            </a:r>
            <a:r>
              <a:rPr lang="ru-RU" sz="2000" dirty="0" err="1">
                <a:latin typeface="Century Gothic" panose="020B0502020202020204" pitchFamily="34" charset="0"/>
              </a:rPr>
              <a:t>Петушинский</a:t>
            </a:r>
            <a:r>
              <a:rPr lang="ru-RU" sz="2000" dirty="0">
                <a:latin typeface="Century Gothic" panose="020B0502020202020204" pitchFamily="34" charset="0"/>
              </a:rPr>
              <a:t>, </a:t>
            </a:r>
            <a:r>
              <a:rPr lang="ru-RU" sz="2000" dirty="0" err="1">
                <a:latin typeface="Century Gothic" panose="020B0502020202020204" pitchFamily="34" charset="0"/>
              </a:rPr>
              <a:t>Собинский</a:t>
            </a:r>
            <a:r>
              <a:rPr lang="ru-RU" sz="2000" dirty="0">
                <a:latin typeface="Century Gothic" panose="020B0502020202020204" pitchFamily="34" charset="0"/>
              </a:rPr>
              <a:t>, </a:t>
            </a:r>
            <a:r>
              <a:rPr lang="ru-RU" sz="2000" dirty="0" err="1">
                <a:latin typeface="Century Gothic" panose="020B0502020202020204" pitchFamily="34" charset="0"/>
              </a:rPr>
              <a:t>Камешковский</a:t>
            </a:r>
            <a:r>
              <a:rPr lang="ru-RU" sz="2000" dirty="0">
                <a:latin typeface="Century Gothic" panose="020B0502020202020204" pitchFamily="34" charset="0"/>
              </a:rPr>
              <a:t>, Суздальский, Муромский районы)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3890" y="3644587"/>
            <a:ext cx="4817382" cy="2373556"/>
          </a:xfrm>
          <a:prstGeom prst="rect">
            <a:avLst/>
          </a:prstGeom>
          <a:noFill/>
          <a:ln w="57150" cap="sq" cmpd="thickThin">
            <a:solidFill>
              <a:srgbClr val="3CA5D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037" y="2743167"/>
            <a:ext cx="4647780" cy="1863883"/>
          </a:xfrm>
          <a:prstGeom prst="rect">
            <a:avLst/>
          </a:prstGeom>
          <a:noFill/>
          <a:ln w="57150" cap="sq" cmpd="thickThin">
            <a:solidFill>
              <a:srgbClr val="3CA5D1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994" y="4831364"/>
            <a:ext cx="4006984" cy="1874235"/>
          </a:xfrm>
          <a:prstGeom prst="rect">
            <a:avLst/>
          </a:prstGeom>
          <a:noFill/>
          <a:ln w="57150" cap="sq" cmpd="thickThin">
            <a:solidFill>
              <a:srgbClr val="3CA5D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2592718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8"/>
          <p:cNvPicPr preferRelativeResize="0"/>
          <p:nvPr/>
        </p:nvPicPr>
        <p:blipFill rotWithShape="1">
          <a:blip r:embed="rId3">
            <a:alphaModFix/>
          </a:blip>
          <a:srcRect b="4285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74" name="Google Shape;174;p8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39862" y="4350360"/>
            <a:ext cx="362181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err="1">
                <a:solidFill>
                  <a:schemeClr val="tx1"/>
                </a:solidFill>
                <a:latin typeface="Corbel" panose="020B0503020204020204" pitchFamily="34" charset="0"/>
              </a:rPr>
              <a:t>водныесообщества.рф</a:t>
            </a:r>
            <a:endParaRPr lang="ru-RU" sz="2000" b="1" dirty="0">
              <a:solidFill>
                <a:schemeClr val="tx1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8600" y="346965"/>
            <a:ext cx="7577685" cy="53506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550" y="660976"/>
            <a:ext cx="5467350" cy="42291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593" y="1597413"/>
            <a:ext cx="4625263" cy="4276625"/>
          </a:xfrm>
          <a:prstGeom prst="rect">
            <a:avLst/>
          </a:prstGeom>
        </p:spPr>
      </p:pic>
      <p:pic>
        <p:nvPicPr>
          <p:cNvPr id="2" name="Рисунок 6">
            <a:extLst>
              <a:ext uri="{FF2B5EF4-FFF2-40B4-BE49-F238E27FC236}">
                <a16:creationId xmlns:a16="http://schemas.microsoft.com/office/drawing/2014/main" id="{D86E3519-60C1-F42C-A47B-46D6B3195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28413" y="3429001"/>
            <a:ext cx="2881588" cy="3890144"/>
          </a:xfrm>
          <a:prstGeom prst="rect">
            <a:avLst/>
          </a:prstGeom>
        </p:spPr>
      </p:pic>
      <p:pic>
        <p:nvPicPr>
          <p:cNvPr id="6" name="Рисунок 6">
            <a:extLst>
              <a:ext uri="{FF2B5EF4-FFF2-40B4-BE49-F238E27FC236}">
                <a16:creationId xmlns:a16="http://schemas.microsoft.com/office/drawing/2014/main" id="{6C249A42-035F-22B1-C4FD-70FF7F644D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07166" y="2918966"/>
            <a:ext cx="2386036" cy="366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2276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7"/>
          <p:cNvPicPr preferRelativeResize="0"/>
          <p:nvPr/>
        </p:nvPicPr>
        <p:blipFill rotWithShape="1">
          <a:blip r:embed="rId3">
            <a:alphaModFix/>
          </a:blip>
          <a:srcRect b="4285"/>
          <a:stretch/>
        </p:blipFill>
        <p:spPr>
          <a:xfrm>
            <a:off x="9085634" y="1"/>
            <a:ext cx="3106366" cy="693929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7"/>
          <p:cNvSpPr/>
          <p:nvPr/>
        </p:nvSpPr>
        <p:spPr>
          <a:xfrm>
            <a:off x="9085634" y="693930"/>
            <a:ext cx="3106366" cy="6164071"/>
          </a:xfrm>
          <a:prstGeom prst="rect">
            <a:avLst/>
          </a:prstGeom>
          <a:solidFill>
            <a:srgbClr val="3CA5D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7"/>
          <p:cNvSpPr/>
          <p:nvPr/>
        </p:nvSpPr>
        <p:spPr>
          <a:xfrm>
            <a:off x="983763" y="346965"/>
            <a:ext cx="7579666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ru-RU" sz="2800" b="1" dirty="0">
                <a:solidFill>
                  <a:srgbClr val="1F3864"/>
                </a:solidFill>
                <a:latin typeface="Century Gothic"/>
                <a:ea typeface="Century Gothic"/>
                <a:cs typeface="Century Gothic"/>
                <a:sym typeface="Corbel"/>
              </a:rPr>
              <a:t>Открытый экологический марафон «Клязьме посвящается»</a:t>
            </a:r>
            <a:endParaRPr sz="2800" b="1" dirty="0">
              <a:solidFill>
                <a:srgbClr val="1F3864"/>
              </a:solidFill>
              <a:latin typeface="Century Gothic"/>
              <a:ea typeface="Century Gothic"/>
              <a:cs typeface="Century Gothic"/>
              <a:sym typeface="Corbel"/>
            </a:endParaRPr>
          </a:p>
        </p:txBody>
      </p:sp>
      <p:sp>
        <p:nvSpPr>
          <p:cNvPr id="165" name="Google Shape;165;p7"/>
          <p:cNvSpPr/>
          <p:nvPr/>
        </p:nvSpPr>
        <p:spPr>
          <a:xfrm rot="-2699491">
            <a:off x="595512" y="639150"/>
            <a:ext cx="387050" cy="387489"/>
          </a:xfrm>
          <a:prstGeom prst="teardrop">
            <a:avLst>
              <a:gd name="adj" fmla="val 132778"/>
            </a:avLst>
          </a:prstGeom>
          <a:solidFill>
            <a:srgbClr val="3CA5D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15195" y="1513120"/>
            <a:ext cx="829497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800" dirty="0">
                <a:latin typeface="Century Gothic" panose="020B0502020202020204" pitchFamily="34" charset="0"/>
              </a:rPr>
              <a:t>"...Я давно замечал, что река, вблизи которой вырос человек, накладывает своеобразный отпечаток на его характер. Даже глаза щурят по-разному волжане и дончаки, </a:t>
            </a:r>
            <a:r>
              <a:rPr lang="ru-RU" sz="1800" dirty="0" err="1">
                <a:latin typeface="Century Gothic" panose="020B0502020202020204" pitchFamily="34" charset="0"/>
              </a:rPr>
              <a:t>днепровцы</a:t>
            </a:r>
            <a:r>
              <a:rPr lang="ru-RU" sz="1800" dirty="0">
                <a:latin typeface="Century Gothic" panose="020B0502020202020204" pitchFamily="34" charset="0"/>
              </a:rPr>
              <a:t> и уральцы, </a:t>
            </a:r>
            <a:r>
              <a:rPr lang="ru-RU" sz="1800" dirty="0" err="1">
                <a:latin typeface="Century Gothic" panose="020B0502020202020204" pitchFamily="34" charset="0"/>
              </a:rPr>
              <a:t>клязьминцы</a:t>
            </a:r>
            <a:r>
              <a:rPr lang="ru-RU" sz="1800" dirty="0">
                <a:latin typeface="Century Gothic" panose="020B0502020202020204" pitchFamily="34" charset="0"/>
              </a:rPr>
              <a:t> и десницы. И если говорить о Клязьме, то я сказал бы, что она вплетает в характер человека какую-то лирико-меланхолическую жилку, начинающую нежно вибрировать от соприкосновения с природой…Что тому виною?.." (по С.К. Никитину).</a:t>
            </a:r>
            <a:br>
              <a:rPr lang="ru-RU" sz="1800" dirty="0">
                <a:latin typeface="Century Gothic" panose="020B0502020202020204" pitchFamily="34" charset="0"/>
              </a:rPr>
            </a:br>
            <a:endParaRPr lang="ru-RU" sz="1800" dirty="0">
              <a:latin typeface="Century Gothic" panose="020B0502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0651" y="3630082"/>
            <a:ext cx="798606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atin typeface="Century Gothic" panose="020B0502020202020204" pitchFamily="34" charset="0"/>
              </a:rPr>
              <a:t>Экологический праздник-акция «День реки Клязьмы» </a:t>
            </a:r>
          </a:p>
          <a:p>
            <a:pPr algn="ctr"/>
            <a:r>
              <a:rPr lang="ru-RU" sz="2800" dirty="0">
                <a:latin typeface="Century Gothic" panose="020B0502020202020204" pitchFamily="34" charset="0"/>
              </a:rPr>
              <a:t>Начало мая 2024 г. </a:t>
            </a:r>
          </a:p>
          <a:p>
            <a:endParaRPr lang="ru-RU" sz="3200" b="1" dirty="0">
              <a:latin typeface="Century Gothic" panose="020B0502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6717" y="3417994"/>
            <a:ext cx="4279828" cy="2139914"/>
          </a:xfrm>
          <a:prstGeom prst="rect">
            <a:avLst/>
          </a:prstGeom>
          <a:noFill/>
          <a:ln w="57150" cap="sq" cmpd="thickThin">
            <a:solidFill>
              <a:srgbClr val="3CA5D1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406474774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466</Words>
  <Application>Microsoft Office PowerPoint</Application>
  <PresentationFormat>Широкоэкранный</PresentationFormat>
  <Paragraphs>74</Paragraphs>
  <Slides>9</Slides>
  <Notes>9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lanav</dc:creator>
  <cp:lastModifiedBy>Ольга Антипова</cp:lastModifiedBy>
  <cp:revision>45</cp:revision>
  <dcterms:created xsi:type="dcterms:W3CDTF">2022-12-23T10:13:09Z</dcterms:created>
  <dcterms:modified xsi:type="dcterms:W3CDTF">2024-04-18T19:38:52Z</dcterms:modified>
</cp:coreProperties>
</file>