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63" r:id="rId3"/>
    <p:sldId id="257" r:id="rId4"/>
    <p:sldId id="259" r:id="rId5"/>
    <p:sldId id="262" r:id="rId6"/>
    <p:sldId id="261" r:id="rId7"/>
  </p:sldIdLst>
  <p:sldSz cx="12192000" cy="6858000"/>
  <p:notesSz cx="6858000" cy="9144000"/>
  <p:embeddedFontLst>
    <p:embeddedFont>
      <p:font typeface="Arial Black" panose="020B0A04020102020204" pitchFamily="34" charset="0"/>
      <p:bold r:id="rId9"/>
    </p:embeddedFont>
    <p:embeddedFont>
      <p:font typeface="Arial Narrow" panose="020B0606020202030204" pitchFamily="34" charset="0"/>
      <p:regular r:id="rId10"/>
      <p:bold r:id="rId11"/>
      <p:italic r:id="rId12"/>
      <p:boldItalic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9" roundtripDataSignature="AMtx7mhSbpXxMadlbr1DQcTnsnYy4GpFP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5889987-DF03-45BF-8527-F240B1F5E411}">
  <a:tblStyle styleId="{A5889987-DF03-45BF-8527-F240B1F5E411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 b="off" i="off"/>
      <a:tcStyle>
        <a:tcBdr/>
        <a:fill>
          <a:solidFill>
            <a:srgbClr val="CDD4EA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DD4EA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906" y="71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tableStyles" Target="tableStyles.xml"/><Relationship Id="rId10" Type="http://schemas.openxmlformats.org/officeDocument/2006/relationships/font" Target="fonts/font2.fntdata"/><Relationship Id="rId19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642057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2035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2" name="Google Shape;9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6" name="Google Shape;12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2686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6" name="Google Shape;17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 amt="28000"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4953596" y="1878679"/>
            <a:ext cx="6892685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-RU" sz="3000" b="1" i="0" u="none" strike="noStrike" cap="none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Общественный мониторинг водных объектов и работа с органами власти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"/>
          <p:cNvSpPr txBox="1"/>
          <p:nvPr/>
        </p:nvSpPr>
        <p:spPr>
          <a:xfrm>
            <a:off x="4670452" y="3137459"/>
            <a:ext cx="7521548" cy="2923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0" u="none" strike="noStrike" cap="none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Молодежное водное сообщество Иркутской области</a:t>
            </a: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lang="ru-RU" sz="2000" b="0" i="0" u="none" strike="noStrike" cap="none" dirty="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buSzPts val="2000"/>
              <a:buFontTx/>
              <a:buChar char="-"/>
            </a:pPr>
            <a:r>
              <a:rPr lang="ru-RU" sz="2000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8 образовательных организаций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Char char="-"/>
            </a:pPr>
            <a:r>
              <a:rPr lang="ru-RU" sz="2000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46 человек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Char char="-"/>
            </a:pPr>
            <a:r>
              <a:rPr lang="ru-RU" sz="2000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18 проведенных мероприятий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i="0" u="none" strike="noStrike" cap="none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Егор Зеленков</a:t>
            </a:r>
            <a:r>
              <a:rPr lang="ru-RU" sz="2000" b="0" i="0" u="none" strike="noStrike" cap="none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, лидер МВС Иркутской области, </a:t>
            </a:r>
            <a:r>
              <a:rPr lang="ru-RU" sz="2000" b="0" i="0" u="none" strike="noStrike" cap="none" dirty="0" err="1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суперфиналист</a:t>
            </a:r>
            <a:r>
              <a:rPr lang="ru-RU" sz="2000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 Водного конкурса – 2023, </a:t>
            </a:r>
            <a:r>
              <a:rPr lang="ru-RU" sz="2000" b="0" i="0" u="none" strike="noStrike" cap="none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ученик 11 класса, Лицей ИГУ, Дворец творчества г. Иркутска, </a:t>
            </a:r>
            <a:endParaRPr dirty="0"/>
          </a:p>
        </p:txBody>
      </p:sp>
      <p:sp>
        <p:nvSpPr>
          <p:cNvPr id="88" name="Google Shape;88;p1"/>
          <p:cNvSpPr/>
          <p:nvPr/>
        </p:nvSpPr>
        <p:spPr>
          <a:xfrm>
            <a:off x="239054" y="4706633"/>
            <a:ext cx="418736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МВС Иркутской области сформировано летом 2023г.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l="15429" t="21594" r="19958" b="20226"/>
          <a:stretch/>
        </p:blipFill>
        <p:spPr>
          <a:xfrm>
            <a:off x="239053" y="1878679"/>
            <a:ext cx="4187365" cy="282795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Скругленный прямоугольник 9"/>
          <p:cNvSpPr/>
          <p:nvPr/>
        </p:nvSpPr>
        <p:spPr>
          <a:xfrm>
            <a:off x="3261269" y="320807"/>
            <a:ext cx="5465379" cy="83666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11" name="Google Shape;10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90936" y="479547"/>
            <a:ext cx="1347926" cy="519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 r:embed="rId5" cstate="print"/>
          <a:srcRect l="21187" t="15000" r="30387" b="9999"/>
          <a:stretch>
            <a:fillRect/>
          </a:stretch>
        </p:blipFill>
        <p:spPr bwMode="auto">
          <a:xfrm>
            <a:off x="4028547" y="646509"/>
            <a:ext cx="316849" cy="29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450" y="655362"/>
            <a:ext cx="944969" cy="288344"/>
          </a:xfrm>
          <a:prstGeom prst="rect">
            <a:avLst/>
          </a:prstGeom>
          <a:noFill/>
        </p:spPr>
      </p:pic>
      <p:sp>
        <p:nvSpPr>
          <p:cNvPr id="14" name="TextBox 13"/>
          <p:cNvSpPr txBox="1">
            <a:spLocks noChangeAspect="1"/>
          </p:cNvSpPr>
          <p:nvPr/>
        </p:nvSpPr>
        <p:spPr>
          <a:xfrm>
            <a:off x="3824957" y="424530"/>
            <a:ext cx="7240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B2A5F1"/>
                </a:solidFill>
                <a:latin typeface="Arial Narrow" panose="020B0606020202030204" pitchFamily="34" charset="0"/>
              </a:rPr>
              <a:t>организатор</a:t>
            </a:r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7342574" y="424530"/>
            <a:ext cx="9087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900">
                <a:solidFill>
                  <a:srgbClr val="B2A5F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dirty="0"/>
              <a:t>при поддержке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0BBA62C-0BBF-437E-B7C8-E09C0F9FF8C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39" t="54740" r="84516"/>
          <a:stretch/>
        </p:blipFill>
        <p:spPr>
          <a:xfrm>
            <a:off x="4890956" y="479547"/>
            <a:ext cx="636466" cy="58114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37381E3-A666-44E5-8529-8665F7F33DF2}"/>
              </a:ext>
            </a:extLst>
          </p:cNvPr>
          <p:cNvSpPr/>
          <p:nvPr/>
        </p:nvSpPr>
        <p:spPr>
          <a:xfrm>
            <a:off x="768069" y="5722255"/>
            <a:ext cx="18473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SzPts val="3000"/>
            </a:pPr>
            <a:endParaRPr lang="ru-RU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1;p3">
            <a:extLst>
              <a:ext uri="{FF2B5EF4-FFF2-40B4-BE49-F238E27FC236}">
                <a16:creationId xmlns:a16="http://schemas.microsoft.com/office/drawing/2014/main" id="{185ED2D0-CF5E-4902-A97B-426FF1C9F1E2}"/>
              </a:ext>
            </a:extLst>
          </p:cNvPr>
          <p:cNvSpPr txBox="1"/>
          <p:nvPr/>
        </p:nvSpPr>
        <p:spPr>
          <a:xfrm>
            <a:off x="485420" y="34098"/>
            <a:ext cx="1066554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200" b="1" i="0" u="none" strike="noStrike" cap="none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Взаимодействие с органами власти</a:t>
            </a:r>
            <a:endParaRPr sz="3200" b="1" i="0" u="none" strike="noStrike" cap="none" dirty="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01;p17">
            <a:extLst>
              <a:ext uri="{FF2B5EF4-FFF2-40B4-BE49-F238E27FC236}">
                <a16:creationId xmlns:a16="http://schemas.microsoft.com/office/drawing/2014/main" id="{8B880395-D637-47F8-88C0-73BF3BAE9944}"/>
              </a:ext>
            </a:extLst>
          </p:cNvPr>
          <p:cNvSpPr txBox="1"/>
          <p:nvPr/>
        </p:nvSpPr>
        <p:spPr>
          <a:xfrm>
            <a:off x="485420" y="618873"/>
            <a:ext cx="1068019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800" b="0" i="0" u="none" strike="noStrike" cap="none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Школьные штабы Молодежных водных сообществ Иркутской области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2E2ECDC9-9114-4C20-811B-0E3EE1AD9F84}"/>
              </a:ext>
            </a:extLst>
          </p:cNvPr>
          <p:cNvGrpSpPr/>
          <p:nvPr/>
        </p:nvGrpSpPr>
        <p:grpSpPr>
          <a:xfrm>
            <a:off x="6504895" y="4977408"/>
            <a:ext cx="5004914" cy="1404605"/>
            <a:chOff x="6991248" y="5277893"/>
            <a:chExt cx="5004914" cy="1452187"/>
          </a:xfrm>
        </p:grpSpPr>
        <p:sp>
          <p:nvSpPr>
            <p:cNvPr id="13" name="Google Shape;110;p2">
              <a:extLst>
                <a:ext uri="{FF2B5EF4-FFF2-40B4-BE49-F238E27FC236}">
                  <a16:creationId xmlns:a16="http://schemas.microsoft.com/office/drawing/2014/main" id="{AF76685E-D172-46B8-93D0-AD7FD324BEB7}"/>
                </a:ext>
              </a:extLst>
            </p:cNvPr>
            <p:cNvSpPr/>
            <p:nvPr/>
          </p:nvSpPr>
          <p:spPr>
            <a:xfrm>
              <a:off x="6991248" y="5277893"/>
              <a:ext cx="5004914" cy="1452187"/>
            </a:xfrm>
            <a:prstGeom prst="rect">
              <a:avLst/>
            </a:prstGeom>
            <a:solidFill>
              <a:srgbClr val="B3C6E7">
                <a:alpha val="50588"/>
              </a:srgbClr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946DBCC-CA0D-488F-85E0-975AB0B403D8}"/>
                </a:ext>
              </a:extLst>
            </p:cNvPr>
            <p:cNvSpPr txBox="1"/>
            <p:nvPr/>
          </p:nvSpPr>
          <p:spPr>
            <a:xfrm>
              <a:off x="7034408" y="5309608"/>
              <a:ext cx="4853667" cy="1368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Отдел экологической безопасности и контроля комитета городского благоустройства департамента городской среды г. Иркутска</a:t>
              </a:r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BDA91DD-440C-45EE-AD9A-7B36B42D9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896" y="3035537"/>
            <a:ext cx="5004913" cy="1234481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2181197A-83AD-4D73-B156-F963F0C29098}"/>
              </a:ext>
            </a:extLst>
          </p:cNvPr>
          <p:cNvGrpSpPr/>
          <p:nvPr/>
        </p:nvGrpSpPr>
        <p:grpSpPr>
          <a:xfrm>
            <a:off x="468474" y="2327412"/>
            <a:ext cx="4112302" cy="2540770"/>
            <a:chOff x="686765" y="2257026"/>
            <a:chExt cx="3248627" cy="2229250"/>
          </a:xfrm>
        </p:grpSpPr>
        <p:pic>
          <p:nvPicPr>
            <p:cNvPr id="15" name="Google Shape;179;p18">
              <a:extLst>
                <a:ext uri="{FF2B5EF4-FFF2-40B4-BE49-F238E27FC236}">
                  <a16:creationId xmlns:a16="http://schemas.microsoft.com/office/drawing/2014/main" id="{5E040767-40EB-4EE6-AF72-FE476089D98F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86765" y="2257026"/>
              <a:ext cx="3248627" cy="1933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AACC60E1-BED3-4BA3-B337-0312607636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71167" b="8538"/>
            <a:stretch/>
          </p:blipFill>
          <p:spPr>
            <a:xfrm>
              <a:off x="686765" y="4190036"/>
              <a:ext cx="3248627" cy="29624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49F2AED-6863-4FA3-8D92-7CF26CD55AA8}"/>
                </a:ext>
              </a:extLst>
            </p:cNvPr>
            <p:cNvSpPr txBox="1"/>
            <p:nvPr/>
          </p:nvSpPr>
          <p:spPr>
            <a:xfrm>
              <a:off x="1516380" y="4101801"/>
              <a:ext cx="23393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</a:rPr>
                <a:t>Иркутская область</a:t>
              </a:r>
            </a:p>
          </p:txBody>
        </p:sp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81E9B1BE-FE69-4BBF-A426-539E3D4D59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4895" y="1100347"/>
            <a:ext cx="4896827" cy="1374846"/>
          </a:xfrm>
          <a:prstGeom prst="rect">
            <a:avLst/>
          </a:prstGeom>
        </p:spPr>
      </p:pic>
      <p:cxnSp>
        <p:nvCxnSpPr>
          <p:cNvPr id="52" name="Соединитель: уступ 51">
            <a:extLst>
              <a:ext uri="{FF2B5EF4-FFF2-40B4-BE49-F238E27FC236}">
                <a16:creationId xmlns:a16="http://schemas.microsoft.com/office/drawing/2014/main" id="{F77B4EF1-1FF5-4BAC-B4D4-28E3B04D8565}"/>
              </a:ext>
            </a:extLst>
          </p:cNvPr>
          <p:cNvCxnSpPr/>
          <p:nvPr/>
        </p:nvCxnSpPr>
        <p:spPr>
          <a:xfrm flipV="1">
            <a:off x="4757195" y="1724628"/>
            <a:ext cx="1620456" cy="750565"/>
          </a:xfrm>
          <a:prstGeom prst="bentConnector3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Соединитель: уступ 52">
            <a:extLst>
              <a:ext uri="{FF2B5EF4-FFF2-40B4-BE49-F238E27FC236}">
                <a16:creationId xmlns:a16="http://schemas.microsoft.com/office/drawing/2014/main" id="{9E4124FB-31BB-47BA-BAF6-1203C009CE09}"/>
              </a:ext>
            </a:extLst>
          </p:cNvPr>
          <p:cNvCxnSpPr>
            <a:cxnSpLocks/>
          </p:cNvCxnSpPr>
          <p:nvPr/>
        </p:nvCxnSpPr>
        <p:spPr>
          <a:xfrm rot="10800000">
            <a:off x="4782338" y="4630482"/>
            <a:ext cx="1608956" cy="779636"/>
          </a:xfrm>
          <a:prstGeom prst="bentConnector3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>
            <a:extLst>
              <a:ext uri="{FF2B5EF4-FFF2-40B4-BE49-F238E27FC236}">
                <a16:creationId xmlns:a16="http://schemas.microsoft.com/office/drawing/2014/main" id="{B72C0209-3019-46F3-B1B0-7B1C8350A296}"/>
              </a:ext>
            </a:extLst>
          </p:cNvPr>
          <p:cNvCxnSpPr/>
          <p:nvPr/>
        </p:nvCxnSpPr>
        <p:spPr>
          <a:xfrm>
            <a:off x="4806368" y="3597797"/>
            <a:ext cx="1522109" cy="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7716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/>
          <p:nvPr/>
        </p:nvSpPr>
        <p:spPr>
          <a:xfrm>
            <a:off x="230414" y="118300"/>
            <a:ext cx="963168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-RU" sz="3000" b="1" i="0" u="none" strike="noStrike" cap="none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Общественный мониторинг и работа с органами власти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7"/>
          <p:cNvSpPr txBox="1"/>
          <p:nvPr/>
        </p:nvSpPr>
        <p:spPr>
          <a:xfrm>
            <a:off x="209130" y="678269"/>
            <a:ext cx="1068019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ru-RU" sz="1800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Рекогносцировочные работы и гидрологические измерения по реке </a:t>
            </a:r>
            <a:r>
              <a:rPr lang="ru-RU" sz="1800" dirty="0" err="1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Кузьмиха</a:t>
            </a:r>
            <a:endParaRPr lang="ru-RU" sz="1200" dirty="0"/>
          </a:p>
        </p:txBody>
      </p:sp>
      <p:pic>
        <p:nvPicPr>
          <p:cNvPr id="103" name="Google Shape;10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426" y="1249129"/>
            <a:ext cx="3117289" cy="2949386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7"/>
          <p:cNvSpPr txBox="1"/>
          <p:nvPr/>
        </p:nvSpPr>
        <p:spPr>
          <a:xfrm>
            <a:off x="513426" y="4198515"/>
            <a:ext cx="3400301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Установленные виды антропогенного воздействия: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ru-RU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Кучумиха</a:t>
            </a:r>
            <a:r>
              <a:rPr lang="ru-RU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и Большая </a:t>
            </a:r>
            <a:r>
              <a:rPr lang="ru-RU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Кузьмиха</a:t>
            </a:r>
            <a:r>
              <a:rPr lang="ru-RU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1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Сельскохозяйственное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1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(СНТ,  ИЖЛ в черте г. Иркутск и </a:t>
            </a:r>
            <a:r>
              <a:rPr lang="ru-RU" sz="1600" b="0" i="1" u="none" strike="noStrike" cap="none" dirty="0" err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рп</a:t>
            </a:r>
            <a:r>
              <a:rPr lang="ru-RU" sz="1600" b="0" i="1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ru-RU" sz="1600" b="0" i="1" u="none" strike="noStrike" cap="none" dirty="0" err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Марково</a:t>
            </a:r>
            <a:r>
              <a:rPr lang="ru-RU" sz="1600" b="0" i="1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Малая </a:t>
            </a:r>
            <a:r>
              <a:rPr lang="ru-RU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Кузьмиха</a:t>
            </a:r>
            <a:r>
              <a:rPr lang="ru-RU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1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Автотранспорт (АЗС, автостоянки, автомойка)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10;p2">
            <a:extLst>
              <a:ext uri="{FF2B5EF4-FFF2-40B4-BE49-F238E27FC236}">
                <a16:creationId xmlns:a16="http://schemas.microsoft.com/office/drawing/2014/main" id="{791751BF-1298-489B-8A19-724628FBEB3D}"/>
              </a:ext>
            </a:extLst>
          </p:cNvPr>
          <p:cNvSpPr/>
          <p:nvPr/>
        </p:nvSpPr>
        <p:spPr>
          <a:xfrm>
            <a:off x="5549226" y="4933297"/>
            <a:ext cx="4409891" cy="1477287"/>
          </a:xfrm>
          <a:prstGeom prst="rect">
            <a:avLst/>
          </a:prstGeom>
          <a:solidFill>
            <a:srgbClr val="B3C6E7">
              <a:alpha val="50588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17;p2">
            <a:extLst>
              <a:ext uri="{FF2B5EF4-FFF2-40B4-BE49-F238E27FC236}">
                <a16:creationId xmlns:a16="http://schemas.microsoft.com/office/drawing/2014/main" id="{0FD45433-F907-4340-A667-85C9857A0422}"/>
              </a:ext>
            </a:extLst>
          </p:cNvPr>
          <p:cNvSpPr/>
          <p:nvPr/>
        </p:nvSpPr>
        <p:spPr>
          <a:xfrm>
            <a:off x="3868383" y="1047560"/>
            <a:ext cx="4409891" cy="1969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Отсутствие гидрологических данных по реке  приводит к ошибкам при выполнении проектных и изыскательских работ в строительстве.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19;p2">
            <a:extLst>
              <a:ext uri="{FF2B5EF4-FFF2-40B4-BE49-F238E27FC236}">
                <a16:creationId xmlns:a16="http://schemas.microsoft.com/office/drawing/2014/main" id="{D9273C2E-8D78-4DA1-8625-5392FB8FA7F6}"/>
              </a:ext>
            </a:extLst>
          </p:cNvPr>
          <p:cNvSpPr/>
          <p:nvPr/>
        </p:nvSpPr>
        <p:spPr>
          <a:xfrm>
            <a:off x="5549226" y="5210296"/>
            <a:ext cx="437603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Отчет о гидрологических измерениях передан в Комитет экологической безопасности и контроля г. Иркутска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" name="Google Shape;120;p2" descr="E:\мастер класс\фото для проекта\20221026_133022.jpg">
            <a:extLst>
              <a:ext uri="{FF2B5EF4-FFF2-40B4-BE49-F238E27FC236}">
                <a16:creationId xmlns:a16="http://schemas.microsoft.com/office/drawing/2014/main" id="{E7CFBFA4-38A7-4286-88F6-E7FC083D268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822" t="1367" r="2829" b="3728"/>
          <a:stretch/>
        </p:blipFill>
        <p:spPr>
          <a:xfrm>
            <a:off x="8323618" y="1133304"/>
            <a:ext cx="3368740" cy="30305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121;p2">
            <a:extLst>
              <a:ext uri="{FF2B5EF4-FFF2-40B4-BE49-F238E27FC236}">
                <a16:creationId xmlns:a16="http://schemas.microsoft.com/office/drawing/2014/main" id="{AC0C241F-310E-4080-AF08-B2B58F95F820}"/>
              </a:ext>
            </a:extLst>
          </p:cNvPr>
          <p:cNvSpPr/>
          <p:nvPr/>
        </p:nvSpPr>
        <p:spPr>
          <a:xfrm>
            <a:off x="3913728" y="2573358"/>
            <a:ext cx="4072804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 2019 года молодежной исследовательской группой, входящей в состав МВС Иркутской области, 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организован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гидрологический пост. Ежегодно в летний период времени проводятся измерения.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"/>
          <p:cNvSpPr/>
          <p:nvPr/>
        </p:nvSpPr>
        <p:spPr>
          <a:xfrm>
            <a:off x="5743795" y="5959400"/>
            <a:ext cx="5743983" cy="769203"/>
          </a:xfrm>
          <a:prstGeom prst="rect">
            <a:avLst/>
          </a:prstGeom>
          <a:solidFill>
            <a:srgbClr val="B3C6E7">
              <a:alpha val="50588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3"/>
          <p:cNvSpPr txBox="1"/>
          <p:nvPr/>
        </p:nvSpPr>
        <p:spPr>
          <a:xfrm>
            <a:off x="485420" y="34098"/>
            <a:ext cx="1066554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200" b="1" i="0" u="none" strike="noStrike" cap="none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Общественный мониторинг реки </a:t>
            </a:r>
            <a:r>
              <a:rPr lang="ru-RU" sz="3200" b="1" i="0" u="none" strike="noStrike" cap="none" dirty="0" err="1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Кузьмиха</a:t>
            </a:r>
            <a:endParaRPr sz="3200" b="1" i="0" u="none" strike="noStrike" cap="none" dirty="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3"/>
          <p:cNvSpPr txBox="1"/>
          <p:nvPr/>
        </p:nvSpPr>
        <p:spPr>
          <a:xfrm>
            <a:off x="485420" y="1189694"/>
            <a:ext cx="636874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Сейчас мы продолжаем проводить исследования на реке уже как Молодежное водное сообщество.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При проведении рекогносцировочных работ установлены объекты антропогенного воздействия.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3"/>
          <p:cNvSpPr txBox="1"/>
          <p:nvPr/>
        </p:nvSpPr>
        <p:spPr>
          <a:xfrm>
            <a:off x="487680" y="688059"/>
            <a:ext cx="459459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0" i="0" u="none" strike="noStrike" cap="none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Гидрохимический анализ бассейна реки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3"/>
          <p:cNvSpPr txBox="1"/>
          <p:nvPr/>
        </p:nvSpPr>
        <p:spPr>
          <a:xfrm>
            <a:off x="616640" y="5525767"/>
            <a:ext cx="607191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Проведен гидрохимический анализ воды в точках скопления объектов загрязнения, определенных при рекогносцировочных работах.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Проведено комплексное исследование реки на содержание нефтепродуктов. Результаты показали превышение ПДК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3"/>
          <p:cNvSpPr/>
          <p:nvPr/>
        </p:nvSpPr>
        <p:spPr>
          <a:xfrm>
            <a:off x="5743796" y="6002800"/>
            <a:ext cx="565726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Данные переданы в отдел экологической безопасности и контроля г. Иркутска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BF94A80-D5C0-4734-B889-2A524A2BE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185" y="2266872"/>
            <a:ext cx="4391020" cy="2962353"/>
          </a:xfrm>
          <a:prstGeom prst="rect">
            <a:avLst/>
          </a:prstGeom>
        </p:spPr>
      </p:pic>
      <p:sp>
        <p:nvSpPr>
          <p:cNvPr id="20" name="Google Shape;149;p4">
            <a:extLst>
              <a:ext uri="{FF2B5EF4-FFF2-40B4-BE49-F238E27FC236}">
                <a16:creationId xmlns:a16="http://schemas.microsoft.com/office/drawing/2014/main" id="{7663D1B8-7F99-4310-8E06-BFE045C97415}"/>
              </a:ext>
            </a:extLst>
          </p:cNvPr>
          <p:cNvSpPr txBox="1"/>
          <p:nvPr/>
        </p:nvSpPr>
        <p:spPr>
          <a:xfrm>
            <a:off x="7109731" y="688059"/>
            <a:ext cx="525793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0" i="0" u="none" strike="noStrike" cap="none" dirty="0" err="1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Санитарно</a:t>
            </a:r>
            <a:r>
              <a:rPr lang="ru-RU" sz="2000" b="0" i="0" u="none" strike="noStrike" cap="none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 – микробиологический анализ воды реки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166;p4">
            <a:extLst>
              <a:ext uri="{FF2B5EF4-FFF2-40B4-BE49-F238E27FC236}">
                <a16:creationId xmlns:a16="http://schemas.microsoft.com/office/drawing/2014/main" id="{837D3D6A-AC94-41FC-8EDD-6C641F5A8F6F}"/>
              </a:ext>
            </a:extLst>
          </p:cNvPr>
          <p:cNvSpPr/>
          <p:nvPr/>
        </p:nvSpPr>
        <p:spPr>
          <a:xfrm>
            <a:off x="7109731" y="4227714"/>
            <a:ext cx="4774025" cy="160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 точке 1 </a:t>
            </a:r>
            <a:r>
              <a:rPr lang="ru-RU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E.coli</a:t>
            </a:r>
            <a:r>
              <a:rPr lang="ru-RU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превышает норматив почти в 3 раза, Энтерококки превышают норму в 24 раза.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 точке 2 </a:t>
            </a:r>
            <a:r>
              <a:rPr lang="ru-RU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E.coli</a:t>
            </a:r>
            <a:r>
              <a:rPr lang="ru-RU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превышает норматив почти в 3,5 раза, Энтерококки превышают норму в 18 раз.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 точке 3 </a:t>
            </a:r>
            <a:r>
              <a:rPr lang="ru-RU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общие </a:t>
            </a:r>
            <a:r>
              <a:rPr lang="ru-RU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колиформные</a:t>
            </a:r>
            <a:r>
              <a:rPr lang="ru-RU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бактерии (ОМЧ) превышает норматив в 2,9 раз, </a:t>
            </a:r>
            <a:r>
              <a:rPr lang="ru-RU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E.coli</a:t>
            </a:r>
            <a:r>
              <a:rPr lang="ru-RU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превышает норматив почти в 14,6 раз, Энтерококки превышают норму в 75,2 раза.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D07AA2-9939-463F-A7B2-6457B76C8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0132" y="1457210"/>
            <a:ext cx="4633614" cy="277050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0;p2">
            <a:extLst>
              <a:ext uri="{FF2B5EF4-FFF2-40B4-BE49-F238E27FC236}">
                <a16:creationId xmlns:a16="http://schemas.microsoft.com/office/drawing/2014/main" id="{3FED3F5E-D803-4F18-8F86-718F369B070D}"/>
              </a:ext>
            </a:extLst>
          </p:cNvPr>
          <p:cNvSpPr/>
          <p:nvPr/>
        </p:nvSpPr>
        <p:spPr>
          <a:xfrm>
            <a:off x="6740939" y="1203648"/>
            <a:ext cx="5284070" cy="2570530"/>
          </a:xfrm>
          <a:prstGeom prst="rect">
            <a:avLst/>
          </a:prstGeom>
          <a:solidFill>
            <a:srgbClr val="B3C6E7">
              <a:alpha val="50588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10;p2">
            <a:extLst>
              <a:ext uri="{FF2B5EF4-FFF2-40B4-BE49-F238E27FC236}">
                <a16:creationId xmlns:a16="http://schemas.microsoft.com/office/drawing/2014/main" id="{DF212076-725E-4CF7-911D-80EDEFDB4F05}"/>
              </a:ext>
            </a:extLst>
          </p:cNvPr>
          <p:cNvSpPr/>
          <p:nvPr/>
        </p:nvSpPr>
        <p:spPr>
          <a:xfrm>
            <a:off x="166991" y="1199521"/>
            <a:ext cx="5284070" cy="2539250"/>
          </a:xfrm>
          <a:prstGeom prst="rect">
            <a:avLst/>
          </a:prstGeom>
          <a:solidFill>
            <a:srgbClr val="B3C6E7">
              <a:alpha val="50588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5D55BE-D9BA-42E4-A3DF-CCC0577138D0}"/>
              </a:ext>
            </a:extLst>
          </p:cNvPr>
          <p:cNvSpPr txBox="1"/>
          <p:nvPr/>
        </p:nvSpPr>
        <p:spPr>
          <a:xfrm>
            <a:off x="184771" y="1279981"/>
            <a:ext cx="528406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Отдел экологической безопасности и контроля г. Иркутска:</a:t>
            </a:r>
            <a:endParaRPr lang="ru-RU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/>
              <a:t>Получение данных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/>
              <a:t>Внесение изменений и дополнений в Государственный водный реестр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/>
              <a:t>Помощь в организации и проведении субботников</a:t>
            </a:r>
          </a:p>
          <a:p>
            <a:endParaRPr lang="ru-RU" sz="28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851022-98A5-4472-8631-29958EF77FC8}"/>
              </a:ext>
            </a:extLst>
          </p:cNvPr>
          <p:cNvSpPr txBox="1"/>
          <p:nvPr/>
        </p:nvSpPr>
        <p:spPr>
          <a:xfrm>
            <a:off x="6729736" y="1203648"/>
            <a:ext cx="54473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Школьные штабы МВС Иркутской области:</a:t>
            </a:r>
          </a:p>
          <a:p>
            <a:r>
              <a:rPr lang="ru-RU" dirty="0"/>
              <a:t>Лицей ИГУ СОШ №75, СОШ №66, СОШ №10, СОШ №19, СОШ №38, СОШ №6</a:t>
            </a:r>
          </a:p>
          <a:p>
            <a:pPr lvl="0"/>
            <a:endParaRPr lang="ru-RU" sz="1000" b="1" dirty="0">
              <a:solidFill>
                <a:srgbClr val="44546A">
                  <a:lumMod val="50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/>
              <a:t>Проведение субботников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/>
              <a:t>Просветительские мероприятия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/>
              <a:t>Научно – исследовательская деятельность на водном объекте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/>
              <a:t>Подготовка гидрометрических и морфометрических данных по запросу отдела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1600" dirty="0"/>
          </a:p>
          <a:p>
            <a:endParaRPr lang="ru-RU" sz="28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Google Shape;110;p2">
            <a:extLst>
              <a:ext uri="{FF2B5EF4-FFF2-40B4-BE49-F238E27FC236}">
                <a16:creationId xmlns:a16="http://schemas.microsoft.com/office/drawing/2014/main" id="{AF76685E-D172-46B8-93D0-AD7FD324BEB7}"/>
              </a:ext>
            </a:extLst>
          </p:cNvPr>
          <p:cNvSpPr/>
          <p:nvPr/>
        </p:nvSpPr>
        <p:spPr>
          <a:xfrm>
            <a:off x="3379057" y="4556581"/>
            <a:ext cx="5591008" cy="2154436"/>
          </a:xfrm>
          <a:prstGeom prst="rect">
            <a:avLst/>
          </a:prstGeom>
          <a:solidFill>
            <a:srgbClr val="B3C6E7">
              <a:alpha val="50588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31;p3">
            <a:extLst>
              <a:ext uri="{FF2B5EF4-FFF2-40B4-BE49-F238E27FC236}">
                <a16:creationId xmlns:a16="http://schemas.microsoft.com/office/drawing/2014/main" id="{185ED2D0-CF5E-4902-A97B-426FF1C9F1E2}"/>
              </a:ext>
            </a:extLst>
          </p:cNvPr>
          <p:cNvSpPr txBox="1"/>
          <p:nvPr/>
        </p:nvSpPr>
        <p:spPr>
          <a:xfrm>
            <a:off x="485420" y="34098"/>
            <a:ext cx="1066554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200" b="1" i="0" u="none" strike="noStrike" cap="none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Взаимодействие с органами власти</a:t>
            </a:r>
            <a:endParaRPr sz="3200" b="1" i="0" u="none" strike="noStrike" cap="none" dirty="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01;p17">
            <a:extLst>
              <a:ext uri="{FF2B5EF4-FFF2-40B4-BE49-F238E27FC236}">
                <a16:creationId xmlns:a16="http://schemas.microsoft.com/office/drawing/2014/main" id="{8B880395-D637-47F8-88C0-73BF3BAE9944}"/>
              </a:ext>
            </a:extLst>
          </p:cNvPr>
          <p:cNvSpPr txBox="1"/>
          <p:nvPr/>
        </p:nvSpPr>
        <p:spPr>
          <a:xfrm>
            <a:off x="485420" y="618873"/>
            <a:ext cx="1068019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800" b="0" i="0" u="none" strike="noStrike" cap="none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Школьные штабы Молодежных водных сообществ Иркутской области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46DBCC-CA0D-488F-85E0-975AB0B403D8}"/>
              </a:ext>
            </a:extLst>
          </p:cNvPr>
          <p:cNvSpPr txBox="1"/>
          <p:nvPr/>
        </p:nvSpPr>
        <p:spPr>
          <a:xfrm>
            <a:off x="3490394" y="4637447"/>
            <a:ext cx="61297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Малые реки Иркутска:</a:t>
            </a:r>
          </a:p>
          <a:p>
            <a:r>
              <a:rPr lang="ru-RU" b="1" dirty="0" err="1"/>
              <a:t>Ушаковка</a:t>
            </a:r>
            <a:r>
              <a:rPr lang="ru-RU" b="1" dirty="0"/>
              <a:t>, Топка, Кая, </a:t>
            </a:r>
            <a:r>
              <a:rPr lang="ru-RU" b="1" dirty="0" err="1"/>
              <a:t>Сарафановка</a:t>
            </a:r>
            <a:r>
              <a:rPr lang="ru-RU" b="1" dirty="0"/>
              <a:t>, Пшеничная, </a:t>
            </a:r>
            <a:r>
              <a:rPr lang="ru-RU" b="1" dirty="0" err="1"/>
              <a:t>Кузьмиха</a:t>
            </a:r>
            <a:endParaRPr lang="ru-RU" b="1" dirty="0"/>
          </a:p>
          <a:p>
            <a:endParaRPr lang="ru-RU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отсутствие изученности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антропогенное воздействие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загрязнение береговой линии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нет данных в реестрах</a:t>
            </a:r>
          </a:p>
        </p:txBody>
      </p:sp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8883F1E8-8C5E-4E11-AD96-58DCEA68A4EC}"/>
              </a:ext>
            </a:extLst>
          </p:cNvPr>
          <p:cNvSpPr/>
          <p:nvPr/>
        </p:nvSpPr>
        <p:spPr>
          <a:xfrm>
            <a:off x="5647951" y="1795702"/>
            <a:ext cx="918530" cy="4437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id="{FF3931C8-EEA8-4B81-B4CA-4F1EA40C0C20}"/>
              </a:ext>
            </a:extLst>
          </p:cNvPr>
          <p:cNvSpPr/>
          <p:nvPr/>
        </p:nvSpPr>
        <p:spPr>
          <a:xfrm rot="10800000">
            <a:off x="5636747" y="2329929"/>
            <a:ext cx="918531" cy="4437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: вправо 20">
            <a:extLst>
              <a:ext uri="{FF2B5EF4-FFF2-40B4-BE49-F238E27FC236}">
                <a16:creationId xmlns:a16="http://schemas.microsoft.com/office/drawing/2014/main" id="{1CD48022-7586-407B-902F-5A7528AB1B98}"/>
              </a:ext>
            </a:extLst>
          </p:cNvPr>
          <p:cNvSpPr/>
          <p:nvPr/>
        </p:nvSpPr>
        <p:spPr>
          <a:xfrm rot="5400000">
            <a:off x="3531686" y="3930528"/>
            <a:ext cx="627380" cy="4437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4C68D86F-3484-437F-B35C-3DE92DF4989A}"/>
              </a:ext>
            </a:extLst>
          </p:cNvPr>
          <p:cNvSpPr/>
          <p:nvPr/>
        </p:nvSpPr>
        <p:spPr>
          <a:xfrm rot="5400000">
            <a:off x="8279172" y="3930528"/>
            <a:ext cx="627380" cy="4437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477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8"/>
          <p:cNvSpPr txBox="1"/>
          <p:nvPr/>
        </p:nvSpPr>
        <p:spPr>
          <a:xfrm>
            <a:off x="487680" y="303013"/>
            <a:ext cx="1066554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200" b="1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Контакты</a:t>
            </a:r>
            <a:endParaRPr sz="3200" b="1" i="0" u="none" strike="noStrike" cap="non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31366" y="0"/>
            <a:ext cx="1660634" cy="912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32304" y="1930477"/>
            <a:ext cx="2667000" cy="2667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81" name="Google Shape;181;p18"/>
          <p:cNvSpPr txBox="1"/>
          <p:nvPr/>
        </p:nvSpPr>
        <p:spPr>
          <a:xfrm>
            <a:off x="2976767" y="4792894"/>
            <a:ext cx="239681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Зеленков Егор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VK: @23x57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TG: @gog7tios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Email: gog7tios@internet.ru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" name="Google Shape;182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92696" y="1930477"/>
            <a:ext cx="2667000" cy="2667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83" name="Google Shape;183;p18"/>
          <p:cNvSpPr/>
          <p:nvPr/>
        </p:nvSpPr>
        <p:spPr>
          <a:xfrm>
            <a:off x="7131212" y="4792894"/>
            <a:ext cx="184027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@mol.vod.club38</a:t>
            </a:r>
            <a:endParaRPr/>
          </a:p>
        </p:txBody>
      </p:sp>
      <p:sp>
        <p:nvSpPr>
          <p:cNvPr id="184" name="Google Shape;184;p18"/>
          <p:cNvSpPr txBox="1"/>
          <p:nvPr/>
        </p:nvSpPr>
        <p:spPr>
          <a:xfrm>
            <a:off x="6717850" y="1288783"/>
            <a:ext cx="266699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VK-сообщество МВС Иркутской области</a:t>
            </a:r>
            <a:endParaRPr sz="1400" b="1" i="0" u="none" strike="noStrike" cap="non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18"/>
          <p:cNvSpPr/>
          <p:nvPr/>
        </p:nvSpPr>
        <p:spPr>
          <a:xfrm>
            <a:off x="2542353" y="1427283"/>
            <a:ext cx="326563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лидер МВС Иркутской области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881</TotalTime>
  <Words>489</Words>
  <Application>Microsoft Office PowerPoint</Application>
  <PresentationFormat>Широкоэкранный</PresentationFormat>
  <Paragraphs>66</Paragraphs>
  <Slides>6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 Black</vt:lpstr>
      <vt:lpstr>Arial</vt:lpstr>
      <vt:lpstr>Calibri</vt:lpstr>
      <vt:lpstr>Arial Narrow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Егор Зеленков</dc:creator>
  <cp:lastModifiedBy>Егор Зеленков</cp:lastModifiedBy>
  <cp:revision>7</cp:revision>
  <dcterms:created xsi:type="dcterms:W3CDTF">2023-11-02T11:41:55Z</dcterms:created>
  <dcterms:modified xsi:type="dcterms:W3CDTF">2024-04-19T11:47:28Z</dcterms:modified>
</cp:coreProperties>
</file>