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67" r:id="rId2"/>
    <p:sldId id="274" r:id="rId3"/>
    <p:sldId id="275" r:id="rId4"/>
    <p:sldId id="276" r:id="rId5"/>
    <p:sldId id="268" r:id="rId6"/>
    <p:sldId id="270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3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57162-E549-4C6D-BAA9-9EF102B8A5A8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EEC36-EC8B-4BA3-9A38-FAD4C7C5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0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7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E2C-FAC1-4658-A0CF-D7310DE8269B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D3C4-B78F-45CE-82A1-8B2907F2A566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AEF-9043-4F93-A24B-0FD4437B89CB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7357-4711-42A8-BB56-1971768A46F0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3CCA-0366-4EF5-8F33-53E26B6B80A7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BFA-74C2-4A61-8BDE-841CB6EA44A3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7613-56FF-47F6-AE4E-7CF1154B89A7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F2E3-422A-4932-90CA-11856867EB57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482-D1FA-476D-82DE-9F64DE025C1A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885D-66FB-425F-80E1-6AFF566A938E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F15-9F0E-4096-BD29-4400FFE47BF2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AA13-6515-4B40-B53A-8C293687B776}" type="datetime1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E62C-1948-43AD-BB45-7120C6CEA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22722973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wall-222722973_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vk.com/public222722973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14348" y="17688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Молодежное водное сообщество Белгородской области</a:t>
            </a:r>
            <a:endParaRPr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285984" y="5143512"/>
            <a:ext cx="4643470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1800" b="1" kern="100" spc="5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/>
              </a:rPr>
              <a:t>Бездетко Екатерина, лидер МВС Белгородской области, победитель Водного конкурса-2022 среди студентов, сотрудник ООО «ЦЭС и э»</a:t>
            </a:r>
            <a:endParaRPr sz="1800" b="1" kern="100" spc="5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4643446"/>
            <a:ext cx="1747499" cy="163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08" y="0"/>
            <a:ext cx="2500330" cy="93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143768" y="4643446"/>
            <a:ext cx="1612546" cy="16247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3108" y="3357562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</a:t>
            </a:r>
          </a:p>
          <a:p>
            <a:pPr algn="ctr"/>
            <a:r>
              <a:rPr lang="ru-RU" b="1" kern="1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мониторинг водных объектов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54740" r="31111"/>
          <a:stretch/>
        </p:blipFill>
        <p:spPr>
          <a:xfrm>
            <a:off x="3195893" y="14888"/>
            <a:ext cx="5271399" cy="918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521" y="285728"/>
            <a:ext cx="2928958" cy="3683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команда</a:t>
            </a:r>
          </a:p>
        </p:txBody>
      </p:sp>
      <p:pic>
        <p:nvPicPr>
          <p:cNvPr id="1026" name="Picture 2" descr="C:\Users\Home\Desktop\МВС Белгород\256172.jpg"/>
          <p:cNvPicPr>
            <a:picLocks noChangeAspect="1" noChangeArrowheads="1"/>
          </p:cNvPicPr>
          <p:nvPr/>
        </p:nvPicPr>
        <p:blipFill>
          <a:blip r:embed="rId2"/>
          <a:srcRect t="10811"/>
          <a:stretch>
            <a:fillRect/>
          </a:stretch>
        </p:blipFill>
        <p:spPr bwMode="auto">
          <a:xfrm>
            <a:off x="3571868" y="857232"/>
            <a:ext cx="2002429" cy="2357454"/>
          </a:xfrm>
          <a:prstGeom prst="rect">
            <a:avLst/>
          </a:prstGeom>
          <a:noFill/>
        </p:spPr>
      </p:pic>
      <p:pic>
        <p:nvPicPr>
          <p:cNvPr id="1028" name="Picture 4" descr="https://sun1-18.userapi.com/impg/ig2pD8ej2k6S_XqEOua-i_BOgFpdgxeCv2Ed2Q/Xy6jJGE2360.jpg?size=820x1080&amp;quality=95&amp;sign=49b24bfc899462fce67799134fafcfd8&amp;type=album"/>
          <p:cNvPicPr>
            <a:picLocks noChangeAspect="1" noChangeArrowheads="1"/>
          </p:cNvPicPr>
          <p:nvPr/>
        </p:nvPicPr>
        <p:blipFill>
          <a:blip r:embed="rId3"/>
          <a:srcRect l="55630" t="40355"/>
          <a:stretch>
            <a:fillRect/>
          </a:stretch>
        </p:blipFill>
        <p:spPr bwMode="auto">
          <a:xfrm>
            <a:off x="714348" y="214290"/>
            <a:ext cx="1694653" cy="3000396"/>
          </a:xfrm>
          <a:prstGeom prst="rect">
            <a:avLst/>
          </a:prstGeom>
          <a:noFill/>
        </p:spPr>
      </p:pic>
      <p:pic>
        <p:nvPicPr>
          <p:cNvPr id="1030" name="Picture 6" descr="https://sun9-21.userapi.com/impf/c857324/v857324603/3d9e5/iote27tBaF4.jpg?size=810x1080&amp;quality=96&amp;sign=2f052cf38d2e40664595a4b651332b7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290"/>
            <a:ext cx="2286016" cy="3048022"/>
          </a:xfrm>
          <a:prstGeom prst="rect">
            <a:avLst/>
          </a:prstGeom>
          <a:noFill/>
        </p:spPr>
      </p:pic>
      <p:pic>
        <p:nvPicPr>
          <p:cNvPr id="1032" name="Picture 8" descr="https://sun9-59.userapi.com/impf/c852016/v852016744/15f115/3Qe6fItG_qQ.jpg?size=720x1080&amp;quality=96&amp;sign=e86afac4d498addb93d516f94339db08&amp;type=album"/>
          <p:cNvPicPr>
            <a:picLocks noChangeAspect="1" noChangeArrowheads="1"/>
          </p:cNvPicPr>
          <p:nvPr/>
        </p:nvPicPr>
        <p:blipFill>
          <a:blip r:embed="rId5" cstate="print"/>
          <a:srcRect l="15149" t="33666" r="15835" b="9101"/>
          <a:stretch>
            <a:fillRect/>
          </a:stretch>
        </p:blipFill>
        <p:spPr bwMode="auto">
          <a:xfrm>
            <a:off x="714348" y="3929066"/>
            <a:ext cx="1857388" cy="2310410"/>
          </a:xfrm>
          <a:prstGeom prst="rect">
            <a:avLst/>
          </a:prstGeom>
          <a:noFill/>
        </p:spPr>
      </p:pic>
      <p:pic>
        <p:nvPicPr>
          <p:cNvPr id="1034" name="Picture 10" descr="https://sun1-24.userapi.com/impg/dZL0RWbUoHrHPHwHcNyROKEMMv_rDiVFaFsivw/jcl4Xw4N2LA.jpg?size=723x1080&amp;quality=96&amp;sign=70d2e0cbeb979b4c3e011f3ae81b8cae&amp;type=album"/>
          <p:cNvPicPr>
            <a:picLocks noChangeAspect="1" noChangeArrowheads="1"/>
          </p:cNvPicPr>
          <p:nvPr/>
        </p:nvPicPr>
        <p:blipFill>
          <a:blip r:embed="rId6" cstate="print"/>
          <a:srcRect t="13532"/>
          <a:stretch>
            <a:fillRect/>
          </a:stretch>
        </p:blipFill>
        <p:spPr bwMode="auto">
          <a:xfrm>
            <a:off x="6643702" y="3714752"/>
            <a:ext cx="2197313" cy="28381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321468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Координатор: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Старостина Ирина Викторовна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14686"/>
            <a:ext cx="3116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Лидер: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Бездетко Екатерина Олеговна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064" y="3214686"/>
            <a:ext cx="312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Милена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Андреевна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4379" y="6488668"/>
            <a:ext cx="282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Малыхина Анна Ивановна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6211669"/>
            <a:ext cx="201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Иванова Вероника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Владимировна</a:t>
            </a:r>
          </a:p>
        </p:txBody>
      </p:sp>
      <p:pic>
        <p:nvPicPr>
          <p:cNvPr id="1036" name="Picture 12" descr="https://sun1-84.userapi.com/impg/qwJGkZMHbNG9h6-g-W8pUzz-Ap7qoTw5_vTZMQ/jd7oPGkwdzs.jpg?size=703x1080&amp;quality=96&amp;sign=ff9256ef934462906a19872e4198a011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857628"/>
            <a:ext cx="1766985" cy="27145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488" y="6488668"/>
            <a:ext cx="337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Дмитриева Елизавета Сергеевна</a:t>
            </a:r>
          </a:p>
        </p:txBody>
      </p:sp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57190" cy="365125"/>
          </a:xfrm>
        </p:spPr>
        <p:txBody>
          <a:bodyPr/>
          <a:lstStyle/>
          <a:p>
            <a:fld id="{0DE8E62C-1948-43AD-BB45-7120C6CEAED2}" type="slidenum"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4830716" y="5417396"/>
            <a:ext cx="4043362" cy="11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Ссылка на нашу группу во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Вконтакте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342900" lvl="0" indent="-34290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https://vk.com/public222722973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3" descr="C:\Users\Home\Desktop\МВС Белгород\вк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14282" y="4000504"/>
            <a:ext cx="4214842" cy="249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https://sun9-76.userapi.com/impg/zrn5bt_adBQ1bP9sHWNIPEDxTolszfp4iztutw/BdqoKBlz168.jpg?size=807x605&amp;quality=95&amp;sign=c0ff9be3969de493eb7fcc24499c8a26&amp;c_uniq_tag=6WQo_JExHZwNnw4ifzCGOxJcHHjVS3cw5BxqzAMxuso&amp;type=alb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34" y="785794"/>
            <a:ext cx="3929090" cy="294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4572000" y="714356"/>
            <a:ext cx="43578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Начали работу в 2023 году. Сейчас в сообществе 15 человек.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Приняли участие в экологическом субботнике в центральном парке города на набережной реки «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Везелка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после масштабного мероприятия «Белгород в цвету» в сентябре 2023 г.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 наставнической деятельности в сотрудничестве с региональным организатором Водного конкурса – Белгородским областным эколого-биологическим центром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928794" y="214290"/>
            <a:ext cx="5429288" cy="36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Деятельность сообщества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6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844" y="85145"/>
            <a:ext cx="1381156" cy="49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24288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ноябре 2023 года посетили МБДОУ д/с №12 "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"  в г. Белгород. В игровой форме рассказали детям о том, что нужно беречь окружающую среду и водные объекты, провели мастер класс по очистке воды с помощью бумажных фильтров, а также наглядно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продемонстрировали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значимость сохранения чистоты водных ресурсов, позволив детям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самостоятельно убедиться в том, что необходимо следить и оберегать окружающую среду. Прямая ссылка: 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hlinkClick r:id="rId2"/>
              </a:rPr>
              <a:t>https://vk.com/wall-222722973_12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85145"/>
            <a:ext cx="1381156" cy="4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4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5;p3"/>
          <p:cNvSpPr txBox="1">
            <a:spLocks/>
          </p:cNvSpPr>
          <p:nvPr/>
        </p:nvSpPr>
        <p:spPr>
          <a:xfrm>
            <a:off x="1928794" y="214290"/>
            <a:ext cx="5429288" cy="3683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Деятельность сообщества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50" name="Picture 2" descr="https://sun9-67.userapi.com/impg/O70aQfq_Y6Xo1712y1b9YYfddXOTCHSgoiQj_g/pAHKyl30lGU.jpg?size=1280x960&amp;quality=95&amp;sign=8265a74634c162907163c75affa98c46&amp;type=album"/>
          <p:cNvPicPr>
            <a:picLocks noChangeAspect="1" noChangeArrowheads="1"/>
          </p:cNvPicPr>
          <p:nvPr/>
        </p:nvPicPr>
        <p:blipFill>
          <a:blip r:embed="rId5" cstate="print"/>
          <a:srcRect l="13568" r="6533"/>
          <a:stretch>
            <a:fillRect/>
          </a:stretch>
        </p:blipFill>
        <p:spPr bwMode="auto">
          <a:xfrm>
            <a:off x="285720" y="3000372"/>
            <a:ext cx="3786214" cy="3554041"/>
          </a:xfrm>
          <a:prstGeom prst="rect">
            <a:avLst/>
          </a:prstGeom>
          <a:noFill/>
        </p:spPr>
      </p:pic>
      <p:pic>
        <p:nvPicPr>
          <p:cNvPr id="27652" name="Picture 4" descr="https://sun9-79.userapi.com/impg/za-BDEGkZS6oAo3pNho2qF05v9gPgMK5hOdXKQ/ym57HKgNSuw.jpg?size=1280x960&amp;quality=95&amp;sign=4988aff466a03d134c7274fd9f8082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000372"/>
            <a:ext cx="4762533" cy="3571900"/>
          </a:xfrm>
          <a:prstGeom prst="rect">
            <a:avLst/>
          </a:prstGeom>
          <a:noFill/>
        </p:spPr>
      </p:pic>
      <p:sp>
        <p:nvSpPr>
          <p:cNvPr id="11" name="Google Shape;96;p1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28596" y="142852"/>
            <a:ext cx="8358246" cy="99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Система наставничества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2000" b="1" kern="1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школьнику в подготовке проекта в сфере охраны и восстановления водных ресурсов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5786446" y="5000636"/>
            <a:ext cx="3357554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Работа с учащимися Белгородского областного детского эколого-биологического центра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Помощь в проведении лабораторных исследований</a:t>
            </a:r>
            <a:endParaRPr sz="1600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Сотрудничество с вузами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" name="Google Shape;123;p6" descr="https://sun9-51.userapi.com/impg/PbPkliA4l33W_NVk5IeSGnFN9rS8RmzKJSINiQ/u-g6DdvtCfc.jpg?size=810x1080&amp;quality=95&amp;sign=14dfe67d97a2da80d45e22dfbaefbe7b&amp;type=album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15074" y="1142984"/>
            <a:ext cx="2571768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381156" cy="4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5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5072074"/>
            <a:ext cx="364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Октябрь 2023 года.</a:t>
            </a:r>
          </a:p>
          <a:p>
            <a:pPr lvl="0" algn="ctr"/>
            <a:r>
              <a:rPr lang="ru-RU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Выбор темы проекта:</a:t>
            </a:r>
          </a:p>
          <a:p>
            <a:pPr algn="ctr"/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"Влияние экологических факторов среды обитания на изменение окраски аксолотля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Ambystoma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mexicanum)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"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5072074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Бездетко Мария Олеговна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 класс 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МБОУ «СОШ № 50»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Белгород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10" name="Google Shape;113;p4" descr="https://sun9-3.userapi.com/impg/OHH3dVCPGzsUZo0YKdXAOLy0lCTrSt0wm15lTA/G0aaJwin3c8.jpg?size=810x1080&amp;quality=95&amp;sign=d94aa78b9de8da335533a438e9d08bb3&amp;type=album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214678" y="1142984"/>
            <a:ext cx="2643206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77.userapi.com/impg/rMUz2zrcTRxsgm62FcOUQUlreibjBms8tL0atw/DPxENdbaSzs.jpg?size=486x1080&amp;quality=95&amp;sign=0904e3b829f1861fe27551a10786e430&amp;type=album"/>
          <p:cNvPicPr/>
          <p:nvPr/>
        </p:nvPicPr>
        <p:blipFill>
          <a:blip r:embed="rId7" cstate="print"/>
          <a:srcRect t="26482" b="34421"/>
          <a:stretch>
            <a:fillRect/>
          </a:stretch>
        </p:blipFill>
        <p:spPr bwMode="auto">
          <a:xfrm>
            <a:off x="285720" y="1142984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un9-50.userapi.com/impg/G22FihHLLplEmPM4dio0PDy3fuqYf9Weyeqccw/KfnAYo8JHWo.jpg?size=810x1080&amp;quality=95&amp;sign=f979a3e477d518d15b402f7779fd3abe&amp;type=album"/>
          <p:cNvPicPr/>
          <p:nvPr/>
        </p:nvPicPr>
        <p:blipFill>
          <a:blip r:embed="rId8" cstate="print"/>
          <a:srcRect t="30828" b="11368"/>
          <a:stretch>
            <a:fillRect/>
          </a:stretch>
        </p:blipFill>
        <p:spPr bwMode="auto">
          <a:xfrm>
            <a:off x="500034" y="3214686"/>
            <a:ext cx="228601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5" descr="C:\Users\Home\Desktop\патрпт.png"/>
          <p:cNvPicPr preferRelativeResize="0"/>
          <p:nvPr/>
        </p:nvPicPr>
        <p:blipFill rotWithShape="1">
          <a:blip r:embed="rId3">
            <a:alphaModFix/>
          </a:blip>
          <a:srcRect l="2317" b="1392"/>
          <a:stretch/>
        </p:blipFill>
        <p:spPr>
          <a:xfrm rot="5400000">
            <a:off x="5357829" y="3214675"/>
            <a:ext cx="4214819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https://sun9-77.userapi.com/impg/pRHEaZ128P11f99uR1ngiSQK_j87fYPsWi7w6g/w6JPKH1Wby4.jpg?size=1280x1275&amp;quality=95&amp;sign=77bcc1a59a21ece0a1bd87d6bef34b35&amp;type=album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714744" y="4786322"/>
            <a:ext cx="1857388" cy="184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https://sun9-19.userapi.com/impg/NZQVZelIkdC6QyJd3zGgl3XBpGTiiWdp6goELA/hbrcf0N3BdY.jpg?size=1280x1280&amp;quality=95&amp;sign=9b6903764aa697b478056857facaff84&amp;type=album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714744" y="2714620"/>
            <a:ext cx="185738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0" y="1071546"/>
            <a:ext cx="91440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Лаборатория БГТУ им. В. Г. Шухова</a:t>
            </a:r>
          </a:p>
          <a:p>
            <a:pPr algn="ctr"/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Проведение исследований по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дентифицированию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колоний микроорганизмов в воде, определение размера, формы и ОМЧ для выявления причины изменения окраски аксолотля.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Выявление отсутствия патогенных микроорганизмов в воде. Окраска клеток микроорганизмов по Граму. Определение к какой группе микроорганизмов они относятся  (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грамотрицательные, так как окрашиваются в красный цвет)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381156" cy="4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7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0;p6"/>
          <p:cNvSpPr txBox="1">
            <a:spLocks noGrp="1"/>
          </p:cNvSpPr>
          <p:nvPr>
            <p:ph type="title"/>
          </p:nvPr>
        </p:nvSpPr>
        <p:spPr>
          <a:xfrm>
            <a:off x="714348" y="0"/>
            <a:ext cx="8072494" cy="120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Система наставничества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1800" b="1" kern="1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школьнику в подготовке проекта в сфере охраны и восстановления водных ресурсов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Google Shape;111;p4" descr="https://sun9-27.userapi.com/impg/uS--F19NehNQgTqfmJqfpXxrZ49AfafeJLczUA/oDgw5VsAApQ.jpg?size=810x1080&amp;quality=95&amp;sign=618f99f56c172d44abe3536c06fb7076&amp;type=album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00034" y="2643182"/>
            <a:ext cx="2786082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pPr lvl="0"/>
            <a:r>
              <a:rPr lang="ru-RU" sz="1800" b="1" kern="1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водных объектов Белгородской области</a:t>
            </a:r>
            <a:endParaRPr lang="ru-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500042"/>
            <a:ext cx="2571736" cy="50006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река  Тихая Сосна</a:t>
            </a:r>
          </a:p>
        </p:txBody>
      </p:sp>
      <p:pic>
        <p:nvPicPr>
          <p:cNvPr id="8" name="Google Shape;9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81156" cy="4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3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1;p6"/>
          <p:cNvSpPr txBox="1">
            <a:spLocks/>
          </p:cNvSpPr>
          <p:nvPr/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214282" y="5429264"/>
            <a:ext cx="8929718" cy="1714488"/>
          </a:xfrm>
        </p:spPr>
        <p:txBody>
          <a:bodyPr>
            <a:normAutofit/>
          </a:bodyPr>
          <a:lstStyle/>
          <a:p>
            <a:pPr algn="just"/>
            <a:r>
              <a:rPr lang="ru-RU" sz="1900" b="0" dirty="0">
                <a:latin typeface="Times New Roman" pitchFamily="18" charset="0"/>
                <a:cs typeface="Times New Roman" pitchFamily="18" charset="0"/>
              </a:rPr>
              <a:t>Мониторинг реки Тихая Сосна на протяжении 2023 года в лаборатории ООО «ЦЭС и э» г. Белгород. Сбор данных за каждый месяц в трех точках: 1 - выпуск очищенных сточных вод р. Тихая Сосна (86 км от устья), 2 - река Тихая Сосна в месте сброса сточных вод, 3 - река Тихая Сосна выше сброса сточных вод на 500 м.</a:t>
            </a:r>
          </a:p>
          <a:p>
            <a:endParaRPr lang="ru-RU" dirty="0"/>
          </a:p>
        </p:txBody>
      </p:sp>
      <p:pic>
        <p:nvPicPr>
          <p:cNvPr id="7170" name="Picture 2" descr="https://sun9-54.userapi.com/impg/lbDX5W5HgDXaEeeeEwm1dMOwyVC6L5KbIbVirQ/I6NbVx1kqVM.jpg?size=810x1080&amp;quality=95&amp;sign=3add28d230fe026da0db86915e3731c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2786082" cy="3714776"/>
          </a:xfrm>
          <a:prstGeom prst="rect">
            <a:avLst/>
          </a:prstGeom>
          <a:noFill/>
        </p:spPr>
      </p:pic>
      <p:pic>
        <p:nvPicPr>
          <p:cNvPr id="7172" name="Picture 4" descr="https://avatars.dzeninfra.ru/get-zen_doc/5250440/pub_60dc1a298eed6404cbc3e8ac_60ec322da83d1f6b733d06e6/scale_2400"/>
          <p:cNvPicPr>
            <a:picLocks noChangeAspect="1" noChangeArrowheads="1"/>
          </p:cNvPicPr>
          <p:nvPr/>
        </p:nvPicPr>
        <p:blipFill>
          <a:blip r:embed="rId5" cstate="print"/>
          <a:srcRect b="6780"/>
          <a:stretch>
            <a:fillRect/>
          </a:stretch>
        </p:blipFill>
        <p:spPr bwMode="auto">
          <a:xfrm>
            <a:off x="3857620" y="1071546"/>
            <a:ext cx="4857784" cy="33963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4572008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 длина реки Тихая Сосна 161 км, в пределах Белгородской области - 105 км. Ширина в верхнем течении 10-15, и на границе области 40-50 м. Площадь бассейна 4360 км2 (в пределах области - 3190 км2). Река относится к равнинному типу.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pPr lvl="0"/>
            <a:r>
              <a:rPr lang="ru-RU" sz="1800" b="1" kern="1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водных объектов Белгородской области</a:t>
            </a:r>
            <a:endParaRPr lang="ru-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000756"/>
            <a:ext cx="8572560" cy="1714488"/>
          </a:xfrm>
        </p:spPr>
        <p:txBody>
          <a:bodyPr>
            <a:normAutofit/>
          </a:bodyPr>
          <a:lstStyle/>
          <a:p>
            <a:pPr algn="just"/>
            <a:r>
              <a:rPr lang="ru-RU" sz="1900" b="0" dirty="0">
                <a:latin typeface="Times New Roman" pitchFamily="18" charset="0"/>
                <a:cs typeface="Times New Roman" pitchFamily="18" charset="0"/>
              </a:rPr>
              <a:t>Мониторинг реки Северский Донец на протяжении 2023 года в лаборатории ООО «ЦЭС и э» г. Белгород. Сбор данных за каждый месяц в трех точках: 1 - Сброс очищенной воды после очистных сооружений в р. Северский Донец (1000 м от устья), 2 - Вода природная из реки Северский Донец 500м выше сброса, 3 - Вода природная из реки Северский Донец 500м ниже сброса.</a:t>
            </a:r>
          </a:p>
          <a:p>
            <a:pPr algn="just">
              <a:buFont typeface="Arial" pitchFamily="34" charset="0"/>
              <a:buChar char="•"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Google Shape;9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81156" cy="4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3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71472" y="642918"/>
            <a:ext cx="3643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река  Северский Донец</a:t>
            </a:r>
          </a:p>
        </p:txBody>
      </p:sp>
      <p:sp>
        <p:nvSpPr>
          <p:cNvPr id="13" name="Google Shape;121;p6"/>
          <p:cNvSpPr txBox="1">
            <a:spLocks/>
          </p:cNvSpPr>
          <p:nvPr/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46" name="Picture 2" descr="https://i.mycdn.me/i?r=BDHElZJBPNKGuFyY-akIDfgnb2iNZYZEv93Zng1HjUB0Y87SVQyZU5e1yNEQI9YRUHY&amp;fn=w_6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4257664" cy="2852357"/>
          </a:xfrm>
          <a:prstGeom prst="rect">
            <a:avLst/>
          </a:prstGeom>
          <a:noFill/>
        </p:spPr>
      </p:pic>
      <p:pic>
        <p:nvPicPr>
          <p:cNvPr id="6148" name="Picture 4" descr="https://sun9-30.userapi.com/impg/hHmU2WQGtJQtdLkxm6YhwtzlELhz1PcoICT0TQ/26cQWKCG2o4.jpg?size=1280x960&amp;quality=95&amp;sign=2aea426061ecdd72aa9ae94f174e46c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14356"/>
            <a:ext cx="4476781" cy="335758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9" y="4143380"/>
            <a:ext cx="8786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Протяжённость реки 1053 км, площадь бассейна 98 900 км2. Средняя ширина 60-110 м, глубина 1,5-2,2 м. Протекает в Белгородской области на 105 км (всего её длина 1053 км), площадь бассейна 99000 км2. На своём пути река Северский Донец принимает до 40 речек, в нижнем течении её ширина достигает 200-250 м.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81156" cy="4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4;p4" descr="https://sun9-80.userapi.com/impg/udN0A4jsvg_4ddogzALYTDyzlbE__778VIcr4A/vGchcmiS6L4.jpg?size=1080x1080&amp;quality=95&amp;sign=1a0fe2d02b846fabece16fb2db6d3d30&amp;type=album"/>
          <p:cNvPicPr preferRelativeResize="0"/>
          <p:nvPr/>
        </p:nvPicPr>
        <p:blipFill rotWithShape="1">
          <a:blip r:embed="rId4" cstate="print">
            <a:alphaModFix/>
          </a:blip>
          <a:srcRect l="12309" t="10769" r="12306" b="13844"/>
          <a:stretch/>
        </p:blipFill>
        <p:spPr>
          <a:xfrm>
            <a:off x="8418786" y="0"/>
            <a:ext cx="725214" cy="6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9;p5"/>
          <p:cNvSpPr txBox="1">
            <a:spLocks/>
          </p:cNvSpPr>
          <p:nvPr/>
        </p:nvSpPr>
        <p:spPr>
          <a:xfrm>
            <a:off x="0" y="6492875"/>
            <a:ext cx="357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01;p3"/>
          <p:cNvSpPr txBox="1">
            <a:spLocks noGrp="1"/>
          </p:cNvSpPr>
          <p:nvPr>
            <p:ph type="body" idx="1"/>
          </p:nvPr>
        </p:nvSpPr>
        <p:spPr>
          <a:xfrm>
            <a:off x="4220308" y="5037569"/>
            <a:ext cx="4923692" cy="11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Ссылка на нашу группу во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Вконтакте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/>
          </a:p>
          <a:p>
            <a:pPr marL="342900" lvl="0" indent="-34290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https://vk.com/public222722973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5451548"/>
            <a:ext cx="451573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Контакты: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Номер телефона: 89517604420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Электронная почта: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ecaterinabezdetko@yandex.ru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sun9-54.userapi.com/impg/A1a-sKuvLPMB5ApzMFjbeWOQtIt5KeWYlAugOA/QegjjbvFoyg.jpg?size=762x762&amp;quality=95&amp;sign=17ed959af84f24731c90549a00d77b7d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1" y="500042"/>
            <a:ext cx="4256595" cy="425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576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658</Words>
  <Application>Microsoft Office PowerPoint</Application>
  <PresentationFormat>Экран (4:3)</PresentationFormat>
  <Paragraphs>60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Молодежное водное сообщество Белгородской области</vt:lpstr>
      <vt:lpstr>Наша команда</vt:lpstr>
      <vt:lpstr>Деятельность сообщества</vt:lpstr>
      <vt:lpstr>Презентация PowerPoint</vt:lpstr>
      <vt:lpstr>Система наставничества помощь школьнику в подготовке проекта в сфере охраны и восстановления водных ресурсов</vt:lpstr>
      <vt:lpstr>Система наставничества помощь школьнику в подготовке проекта в сфере охраны и восстановления водных ресурсов</vt:lpstr>
      <vt:lpstr>Мониторинг водных объектов Белгородской области</vt:lpstr>
      <vt:lpstr>Мониторинг водных объектов Белгородской области</vt:lpstr>
      <vt:lpstr>Контакты: Номер телефона: 89517604420 Электронная почта: ecaterinabezdetko@yandex.ru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Молодежное водное сообщество Белгородской области</dc:title>
  <dc:creator>Home</dc:creator>
  <cp:lastModifiedBy>Дмитрий Снежков</cp:lastModifiedBy>
  <cp:revision>64</cp:revision>
  <dcterms:created xsi:type="dcterms:W3CDTF">2023-06-06T14:25:11Z</dcterms:created>
  <dcterms:modified xsi:type="dcterms:W3CDTF">2024-04-19T08:22:55Z</dcterms:modified>
</cp:coreProperties>
</file>