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79" r:id="rId2"/>
    <p:sldId id="392" r:id="rId3"/>
    <p:sldId id="381" r:id="rId4"/>
    <p:sldId id="39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00425E"/>
    <a:srgbClr val="00C2C7"/>
    <a:srgbClr val="404040"/>
    <a:srgbClr val="D9D9D9"/>
    <a:srgbClr val="DADADA"/>
    <a:srgbClr val="F40A54"/>
    <a:srgbClr val="3AC399"/>
    <a:srgbClr val="00EA8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4B6E9B2-EA79-4103-AE99-67C86CB5C1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879496-15E9-4612-864A-2719D45C5A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EE37-BC65-43D6-9F42-2EED6E8E3208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538464-2C8E-4263-9A37-DEC6AC102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E3136B-9F84-466C-91AE-BAE357548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17FD-EB1C-4575-B020-1DEE54616E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47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F9C29047-245E-4D43-84E0-419F1A3CDB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90000" tIns="86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 b="1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42056B2-76C8-4C1F-AE92-F847246B06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54959" y="2127627"/>
            <a:ext cx="1895474" cy="18965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3D3A485-8F70-450A-84DB-A9FB765266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27882" y="2127627"/>
            <a:ext cx="1895474" cy="18965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993BD45-3A83-42DA-9898-B65D4756E3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05" y="2127627"/>
            <a:ext cx="1895474" cy="18965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70AB8F-6160-4D74-AF74-36157F1886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3728" y="2127627"/>
            <a:ext cx="1895474" cy="18965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23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270BBF91-25AC-4E17-940E-D57C02C23C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529" y="1526273"/>
            <a:ext cx="4065962" cy="406828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97D74C0F-2858-482E-953E-2420276922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59020" y="1526273"/>
            <a:ext cx="2032981" cy="4068286"/>
          </a:xfrm>
          <a:custGeom>
            <a:avLst/>
            <a:gdLst>
              <a:gd name="connsiteX0" fmla="*/ 2032981 w 2032981"/>
              <a:gd name="connsiteY0" fmla="*/ 0 h 4068286"/>
              <a:gd name="connsiteX1" fmla="*/ 2032981 w 2032981"/>
              <a:gd name="connsiteY1" fmla="*/ 4068286 h 4068286"/>
              <a:gd name="connsiteX2" fmla="*/ 0 w 2032981"/>
              <a:gd name="connsiteY2" fmla="*/ 2034143 h 4068286"/>
              <a:gd name="connsiteX3" fmla="*/ 2032981 w 2032981"/>
              <a:gd name="connsiteY3" fmla="*/ 0 h 4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81" h="4068286">
                <a:moveTo>
                  <a:pt x="2032981" y="0"/>
                </a:moveTo>
                <a:lnTo>
                  <a:pt x="2032981" y="4068286"/>
                </a:lnTo>
                <a:cubicBezTo>
                  <a:pt x="910197" y="4068286"/>
                  <a:pt x="0" y="3157569"/>
                  <a:pt x="0" y="2034143"/>
                </a:cubicBezTo>
                <a:cubicBezTo>
                  <a:pt x="0" y="910717"/>
                  <a:pt x="910197" y="0"/>
                  <a:pt x="2032981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720000" anchor="ctr" anchorCtr="1">
            <a:noAutofit/>
          </a:bodyPr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73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42056B2-76C8-4C1F-AE92-F847246B06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039" y="1526273"/>
            <a:ext cx="4065962" cy="406828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084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29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3101475-32B4-49FF-8094-1E0848AA71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7" y="1564323"/>
            <a:ext cx="7808686" cy="42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C144AA7-4BA3-4BDB-AECC-6EC639734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108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43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C144AA7-4BA3-4BDB-AECC-6EC639734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7236" y="1728104"/>
            <a:ext cx="1328059" cy="4130610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476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605872A-A0A5-45CE-A0AB-0F020D2F26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3096" y="476542"/>
            <a:ext cx="1328059" cy="4130609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476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B4F6B16C-3B53-4245-8B95-0A7CD457B7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8956" y="2182585"/>
            <a:ext cx="1328059" cy="3903433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476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BF01807E-8470-4136-B97F-F17B0DE0D5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24816" y="1336924"/>
            <a:ext cx="1328059" cy="3185954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476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338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881E6E04-2295-44ED-8150-9CEAC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3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91547FAC-C9E9-4AB2-8537-425F1DA15B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154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9459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9D2F853F-9EFD-426C-AA94-D97E1B6F58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942" y="117157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9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473371"/>
            <a:ext cx="11829143" cy="203200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2608B7CD-8A17-41A7-935C-1D87C69659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9800" y="1130300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3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971DCB7-8B6E-46F1-972D-20CE47BA6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5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4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8AD70-5022-4398-B810-FB6A092895BD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F4D045-FDAC-48F0-879A-A2DE4A564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DB1E6F3-2394-4D23-9A1A-BB71140E0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40B9EC40-5020-4C8A-944D-E8B094796B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518" y="1367904"/>
            <a:ext cx="4122196" cy="412219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63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0EC91E-7A23-46C8-80A1-87719BD0FE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07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F68AAD0-2B79-4741-9B5B-5DDDE6B70FC5}"/>
              </a:ext>
            </a:extLst>
          </p:cNvPr>
          <p:cNvGrpSpPr/>
          <p:nvPr userDrawn="1"/>
        </p:nvGrpSpPr>
        <p:grpSpPr>
          <a:xfrm>
            <a:off x="4008430" y="1627179"/>
            <a:ext cx="4175143" cy="4010041"/>
            <a:chOff x="4008430" y="1392750"/>
            <a:chExt cx="4175143" cy="4010041"/>
          </a:xfrm>
          <a:solidFill>
            <a:srgbClr val="00C2C7"/>
          </a:solidFill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8DAC8AA4-83A4-4CA0-BCDC-3210A583069F}"/>
                </a:ext>
              </a:extLst>
            </p:cNvPr>
            <p:cNvSpPr/>
            <p:nvPr/>
          </p:nvSpPr>
          <p:spPr>
            <a:xfrm rot="2700000">
              <a:off x="5278430" y="1392750"/>
              <a:ext cx="1635142" cy="1635142"/>
            </a:xfrm>
            <a:prstGeom prst="round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F3B7D39-68C3-40BA-A8B7-5523F53A9551}"/>
                </a:ext>
              </a:extLst>
            </p:cNvPr>
            <p:cNvSpPr/>
            <p:nvPr/>
          </p:nvSpPr>
          <p:spPr>
            <a:xfrm rot="2700000">
              <a:off x="5278430" y="3767649"/>
              <a:ext cx="1635142" cy="1635142"/>
            </a:xfrm>
            <a:prstGeom prst="round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41C5037-ED68-4CEF-BDB3-FC6734568840}"/>
                </a:ext>
              </a:extLst>
            </p:cNvPr>
            <p:cNvSpPr/>
            <p:nvPr/>
          </p:nvSpPr>
          <p:spPr>
            <a:xfrm rot="2700000">
              <a:off x="6548431" y="2580199"/>
              <a:ext cx="1635142" cy="1635142"/>
            </a:xfrm>
            <a:prstGeom prst="round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1E2FD5B4-6200-4EED-8EB5-ADAEE90DE10B}"/>
                </a:ext>
              </a:extLst>
            </p:cNvPr>
            <p:cNvSpPr/>
            <p:nvPr/>
          </p:nvSpPr>
          <p:spPr>
            <a:xfrm rot="2700000">
              <a:off x="4008430" y="2580199"/>
              <a:ext cx="1635142" cy="1635142"/>
            </a:xfrm>
            <a:prstGeom prst="round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4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439CF15-BB1F-48B6-8A65-79BC77816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03" y="1183823"/>
            <a:ext cx="3991396" cy="5161287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F3F2-B27E-4EC2-9F85-48CDE5C5A34E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0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DD5D93A2-FE64-4774-B6B5-B0028438783F}"/>
              </a:ext>
            </a:extLst>
          </p:cNvPr>
          <p:cNvSpPr/>
          <p:nvPr userDrawn="1"/>
        </p:nvSpPr>
        <p:spPr>
          <a:xfrm>
            <a:off x="3937884" y="1734894"/>
            <a:ext cx="4316231" cy="4316231"/>
          </a:xfrm>
          <a:prstGeom prst="ellipse">
            <a:avLst/>
          </a:prstGeom>
          <a:noFill/>
          <a:ln w="76200" cap="flat">
            <a:solidFill>
              <a:srgbClr val="00C2C7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5024F8-FE38-48FC-8D2C-14C0D709F5A8}"/>
              </a:ext>
            </a:extLst>
          </p:cNvPr>
          <p:cNvSpPr/>
          <p:nvPr userDrawn="1"/>
        </p:nvSpPr>
        <p:spPr>
          <a:xfrm>
            <a:off x="203200" y="6630851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2141C-846B-43EC-9578-64EA986D015E}"/>
              </a:ext>
            </a:extLst>
          </p:cNvPr>
          <p:cNvSpPr/>
          <p:nvPr userDrawn="1"/>
        </p:nvSpPr>
        <p:spPr>
          <a:xfrm>
            <a:off x="203200" y="181429"/>
            <a:ext cx="11829143" cy="45719"/>
          </a:xfrm>
          <a:prstGeom prst="rect">
            <a:avLst/>
          </a:prstGeom>
          <a:solidFill>
            <a:srgbClr val="004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D4FDFFB-9782-4EAA-BB3B-34368EA2D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8262" y="915478"/>
            <a:ext cx="1895474" cy="18965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BA732FC-D2B5-48F2-89E2-7D5A10275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74560" y="3893010"/>
            <a:ext cx="1895474" cy="18965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349D6CDC-564E-4FC9-BF49-0D6B6EB698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65508" y="3893010"/>
            <a:ext cx="1895474" cy="18965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80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9" r:id="rId5"/>
    <p:sldLayoutId id="2147483677" r:id="rId6"/>
    <p:sldLayoutId id="2147483687" r:id="rId7"/>
    <p:sldLayoutId id="2147483686" r:id="rId8"/>
    <p:sldLayoutId id="2147483682" r:id="rId9"/>
    <p:sldLayoutId id="2147483680" r:id="rId10"/>
    <p:sldLayoutId id="2147483685" r:id="rId11"/>
    <p:sldLayoutId id="2147483684" r:id="rId12"/>
    <p:sldLayoutId id="2147483678" r:id="rId13"/>
    <p:sldLayoutId id="2147483688" r:id="rId14"/>
    <p:sldLayoutId id="2147483681" r:id="rId15"/>
    <p:sldLayoutId id="2147483683" r:id="rId16"/>
    <p:sldLayoutId id="2147483689" r:id="rId17"/>
    <p:sldLayoutId id="2147483690" r:id="rId18"/>
    <p:sldLayoutId id="2147483691" r:id="rId19"/>
    <p:sldLayoutId id="2147483649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0p5KjBVuLtdnx0kOFuUG9BiuoH-ITuNx2s91KLJ954/edi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1357893" y="1012050"/>
            <a:ext cx="2808307" cy="2808305"/>
          </a:xfr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053BAF-5C0C-435F-A38A-75DB4A6A9717}"/>
              </a:ext>
            </a:extLst>
          </p:cNvPr>
          <p:cNvSpPr/>
          <p:nvPr/>
        </p:nvSpPr>
        <p:spPr>
          <a:xfrm>
            <a:off x="7721507" y="2745606"/>
            <a:ext cx="1807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Arial"/>
                <a:cs typeface="Arial"/>
              </a:rPr>
              <a:t>&gt;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500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4064805-9DF4-4578-BC7C-9A337382088B}"/>
              </a:ext>
            </a:extLst>
          </p:cNvPr>
          <p:cNvGrpSpPr/>
          <p:nvPr/>
        </p:nvGrpSpPr>
        <p:grpSpPr>
          <a:xfrm>
            <a:off x="7328502" y="2671583"/>
            <a:ext cx="364450" cy="364448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48433DA-7670-4BB4-BC12-1720791594BA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980D932-BB86-41AC-98D3-2A602BBD5050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A15F82F6-9896-4D8A-B7AA-88585CFCC97C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9398B351-D51B-4FB0-997F-92B119F1350A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5C40D19-8616-4C10-8E66-0974F9FC95B1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68E33A8-A2B7-4004-999A-41E6B5621F58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58BE64-1715-4873-9CDF-C5884E3A337B}"/>
              </a:ext>
            </a:extLst>
          </p:cNvPr>
          <p:cNvSpPr txBox="1"/>
          <p:nvPr/>
        </p:nvSpPr>
        <p:spPr>
          <a:xfrm>
            <a:off x="7233054" y="3100741"/>
            <a:ext cx="2454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человек приняли участие в организованных нами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sym typeface="Arial"/>
              </a:rPr>
              <a:t>мероприятиях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57A60FE-6A43-4383-8DED-35F57EB5DAEE}"/>
              </a:ext>
            </a:extLst>
          </p:cNvPr>
          <p:cNvSpPr/>
          <p:nvPr/>
        </p:nvSpPr>
        <p:spPr>
          <a:xfrm>
            <a:off x="6569328" y="4331846"/>
            <a:ext cx="226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17 мероприятий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E1002-89D9-48EA-96D0-979DCDF0256D}"/>
              </a:ext>
            </a:extLst>
          </p:cNvPr>
          <p:cNvSpPr txBox="1"/>
          <p:nvPr/>
        </p:nvSpPr>
        <p:spPr>
          <a:xfrm>
            <a:off x="5684157" y="4786676"/>
            <a:ext cx="2528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sym typeface="Arial"/>
              </a:rPr>
              <a:t>организовано и проведено нашей командой.</a:t>
            </a:r>
          </a:p>
          <a:p>
            <a:r>
              <a:rPr lang="ru-RU" altLang="ko-KR" sz="1400" dirty="0">
                <a:solidFill>
                  <a:schemeClr val="bg1"/>
                </a:solidFill>
                <a:sym typeface="Arial"/>
              </a:rPr>
              <a:t>Из которых 7 мероприятий в 2023-2024 учебном году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2C33EB6A-DE68-48D7-8882-3BE26BAF3002}"/>
              </a:ext>
            </a:extLst>
          </p:cNvPr>
          <p:cNvSpPr/>
          <p:nvPr/>
        </p:nvSpPr>
        <p:spPr>
          <a:xfrm>
            <a:off x="8733186" y="1282735"/>
            <a:ext cx="331582" cy="399850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B67E0EDD-957D-412D-85E9-E2B183363838}"/>
              </a:ext>
            </a:extLst>
          </p:cNvPr>
          <p:cNvSpPr/>
          <p:nvPr/>
        </p:nvSpPr>
        <p:spPr>
          <a:xfrm>
            <a:off x="6042053" y="4303510"/>
            <a:ext cx="364450" cy="364448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B7312-AD99-4606-9511-40A842524F42}"/>
              </a:ext>
            </a:extLst>
          </p:cNvPr>
          <p:cNvSpPr txBox="1"/>
          <p:nvPr/>
        </p:nvSpPr>
        <p:spPr>
          <a:xfrm>
            <a:off x="1967842" y="97537"/>
            <a:ext cx="649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МОЛОДЁЖНОЕ ВОДНОЕ СООБЩЕСТВО ОРЕНБУРГСКОЙ ОЛБАСТИ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4AA7C-D45D-42DB-87E7-8047EFD7BB7D}"/>
              </a:ext>
            </a:extLst>
          </p:cNvPr>
          <p:cNvSpPr txBox="1"/>
          <p:nvPr/>
        </p:nvSpPr>
        <p:spPr>
          <a:xfrm>
            <a:off x="1967842" y="723323"/>
            <a:ext cx="649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altLang="ko-KR" sz="1400" dirty="0"/>
              <a:t>С сентября 2022 года</a:t>
            </a:r>
            <a:endParaRPr lang="ko-KR" altLang="en-US" sz="1400" dirty="0"/>
          </a:p>
        </p:txBody>
      </p:sp>
      <p:sp>
        <p:nvSpPr>
          <p:cNvPr id="50" name="Google Shape;242;p9"/>
          <p:cNvSpPr/>
          <p:nvPr/>
        </p:nvSpPr>
        <p:spPr>
          <a:xfrm>
            <a:off x="3285978" y="5916227"/>
            <a:ext cx="55121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Мы  продолжаем развитие проекта в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Оренбургской области!</a:t>
            </a:r>
            <a:endParaRPr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직사각형 14">
            <a:extLst>
              <a:ext uri="{FF2B5EF4-FFF2-40B4-BE49-F238E27FC236}">
                <a16:creationId xmlns:a16="http://schemas.microsoft.com/office/drawing/2014/main" id="{6E053BAF-5C0C-435F-A38A-75DB4A6A9717}"/>
              </a:ext>
            </a:extLst>
          </p:cNvPr>
          <p:cNvSpPr/>
          <p:nvPr/>
        </p:nvSpPr>
        <p:spPr>
          <a:xfrm>
            <a:off x="9120193" y="1089519"/>
            <a:ext cx="2120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10 участников-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активистов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58BE64-1715-4873-9CDF-C5884E3A337B}"/>
              </a:ext>
            </a:extLst>
          </p:cNvPr>
          <p:cNvSpPr txBox="1"/>
          <p:nvPr/>
        </p:nvSpPr>
        <p:spPr>
          <a:xfrm>
            <a:off x="8733187" y="1682585"/>
            <a:ext cx="274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в составе команды студенты – экологи Оренбургского ГАУ</a:t>
            </a:r>
          </a:p>
        </p:txBody>
      </p:sp>
      <p:pic>
        <p:nvPicPr>
          <p:cNvPr id="24" name="Google Shape;102;p1">
            <a:extLst>
              <a:ext uri="{FF2B5EF4-FFF2-40B4-BE49-F238E27FC236}">
                <a16:creationId xmlns:a16="http://schemas.microsoft.com/office/drawing/2014/main" id="{4C50B75F-D896-48E5-8BC5-64EF704E94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771" cy="6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34.userapi.com/impg/gmSnt0URr3kxA_SzASgkoCjgSyTfLuxCKWuUUQ/NFgrPSCNiZo.jpg?size=1280x853&amp;quality=95&amp;sign=36652faec66da56fff5416c630b4945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8913"/>
          <a:stretch/>
        </p:blipFill>
        <p:spPr bwMode="auto">
          <a:xfrm>
            <a:off x="373553" y="2932587"/>
            <a:ext cx="2173536" cy="1884680"/>
          </a:xfrm>
          <a:prstGeom prst="flowChart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1EE1002-89D9-48EA-96D0-979DCDF0256D}"/>
              </a:ext>
            </a:extLst>
          </p:cNvPr>
          <p:cNvSpPr txBox="1"/>
          <p:nvPr/>
        </p:nvSpPr>
        <p:spPr>
          <a:xfrm>
            <a:off x="138087" y="4817267"/>
            <a:ext cx="3659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Сафонова Татьяна Ивановна, </a:t>
            </a:r>
          </a:p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координатор МВС Оренбургской области</a:t>
            </a:r>
          </a:p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Заместитель декана факультета </a:t>
            </a:r>
          </a:p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агротехнологий, землеустройства и </a:t>
            </a:r>
          </a:p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пищевых производств Оренбургского ГАУ, </a:t>
            </a:r>
          </a:p>
          <a:p>
            <a:r>
              <a:rPr lang="ru-RU" sz="1400" dirty="0">
                <a:solidFill>
                  <a:srgbClr val="002060"/>
                </a:solidFill>
                <a:sym typeface="Arial"/>
              </a:rPr>
              <a:t>кандидат биологических наук</a:t>
            </a:r>
            <a:endParaRPr lang="en-US" altLang="ko-K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2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74AA7C-D45D-42DB-87E7-8047EFD7BB7D}"/>
              </a:ext>
            </a:extLst>
          </p:cNvPr>
          <p:cNvSpPr txBox="1"/>
          <p:nvPr/>
        </p:nvSpPr>
        <p:spPr>
          <a:xfrm>
            <a:off x="1807728" y="883202"/>
            <a:ext cx="649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altLang="ko-KR" sz="1600" dirty="0"/>
              <a:t>ЭКОПРОСВЕЩЕНИЕ</a:t>
            </a:r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B7312-AD99-4606-9511-40A842524F42}"/>
              </a:ext>
            </a:extLst>
          </p:cNvPr>
          <p:cNvSpPr txBox="1"/>
          <p:nvPr/>
        </p:nvSpPr>
        <p:spPr>
          <a:xfrm>
            <a:off x="1807729" y="266539"/>
            <a:ext cx="649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МОЛОДЁЖНОЕ ВОДНОЕ СООБЩЕСТВО ОРЕНБУРГСКОЙ ОБЛАСТИ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531"/>
          <a:stretch>
            <a:fillRect/>
          </a:stretch>
        </p:blipFill>
        <p:spPr>
          <a:xfrm>
            <a:off x="2986088" y="1723980"/>
            <a:ext cx="1895475" cy="1897062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r="13663"/>
          <a:stretch>
            <a:fillRect/>
          </a:stretch>
        </p:blipFill>
        <p:spPr>
          <a:xfrm>
            <a:off x="7159625" y="3870280"/>
            <a:ext cx="1895475" cy="1897062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10D74A-B7D4-4A7D-BC80-65CB25D7E988}"/>
              </a:ext>
            </a:extLst>
          </p:cNvPr>
          <p:cNvSpPr txBox="1"/>
          <p:nvPr/>
        </p:nvSpPr>
        <p:spPr>
          <a:xfrm>
            <a:off x="9246934" y="2245289"/>
            <a:ext cx="243565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ko-KR" dirty="0"/>
              <a:t>В мероприятии приняли участие школьники г. Оренбурга и студенты-экологи. Обсудили занимательные факты из мира науки и поговорили о современных научных открытиях.</a:t>
            </a:r>
            <a:r>
              <a:rPr lang="ru-RU" dirty="0"/>
              <a:t> А еще провели научный КВИЗ.</a:t>
            </a:r>
            <a:endParaRPr lang="en-US" altLang="ko-KR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0BEDDB3-32B0-42FC-AFBF-BC9975DE5919}"/>
              </a:ext>
            </a:extLst>
          </p:cNvPr>
          <p:cNvSpPr/>
          <p:nvPr/>
        </p:nvSpPr>
        <p:spPr>
          <a:xfrm>
            <a:off x="9246933" y="1820702"/>
            <a:ext cx="243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rgbClr val="00425E"/>
                </a:solidFill>
              </a:rPr>
              <a:t>День Российской науки</a:t>
            </a:r>
            <a:endParaRPr lang="en-US" altLang="ko-KR" sz="1200" b="1" dirty="0">
              <a:solidFill>
                <a:srgbClr val="00425E"/>
              </a:solidFill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5EC0F6A-6BEE-4236-8BB0-0AF1E00A2EEE}"/>
              </a:ext>
            </a:extLst>
          </p:cNvPr>
          <p:cNvCxnSpPr>
            <a:cxnSpLocks/>
          </p:cNvCxnSpPr>
          <p:nvPr/>
        </p:nvCxnSpPr>
        <p:spPr>
          <a:xfrm>
            <a:off x="9843581" y="2245289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338190-D210-4A52-BB4B-D76C994E23F4}"/>
              </a:ext>
            </a:extLst>
          </p:cNvPr>
          <p:cNvSpPr txBox="1"/>
          <p:nvPr/>
        </p:nvSpPr>
        <p:spPr>
          <a:xfrm>
            <a:off x="9174313" y="4484510"/>
            <a:ext cx="24356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ko-KR" dirty="0"/>
              <a:t>В рамках круглого стола освещались вопросы трансграничного сотрудничества Россия-Казахстан в бассейне р. Урал, мероприятий, проводимых в целях сохранения водных биологических ресурсов, а также комплексного экологического мониторинга водных объектов Оренбургской области. </a:t>
            </a:r>
            <a:endParaRPr lang="en-US" altLang="ko-KR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2799673-3690-4C72-9B73-506E5F4B8E3B}"/>
              </a:ext>
            </a:extLst>
          </p:cNvPr>
          <p:cNvSpPr/>
          <p:nvPr/>
        </p:nvSpPr>
        <p:spPr>
          <a:xfrm>
            <a:off x="9109677" y="3732689"/>
            <a:ext cx="27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00425E"/>
                </a:solidFill>
              </a:rPr>
              <a:t>Международный круглый стол «Актуальные проблемы водных экосистем»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3D964F6-6658-4394-802F-4BC91CD9253A}"/>
              </a:ext>
            </a:extLst>
          </p:cNvPr>
          <p:cNvCxnSpPr>
            <a:cxnSpLocks/>
          </p:cNvCxnSpPr>
          <p:nvPr/>
        </p:nvCxnSpPr>
        <p:spPr>
          <a:xfrm>
            <a:off x="9905053" y="4522927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995F82-914E-446F-99E6-309027AA141E}"/>
              </a:ext>
            </a:extLst>
          </p:cNvPr>
          <p:cNvSpPr txBox="1"/>
          <p:nvPr/>
        </p:nvSpPr>
        <p:spPr>
          <a:xfrm>
            <a:off x="614432" y="4058902"/>
            <a:ext cx="2435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ko-KR" dirty="0"/>
              <a:t>Лаптева Валерия - лидер МВС Оренбургской области провела мероприятие со студентами-экологами. Темой которого стали водно-болотные угодья. Основная идея - привлечение внимания общества к сохранению этих хрупких и уязвимых экосистем. </a:t>
            </a:r>
            <a:endParaRPr lang="en-US" altLang="ko-KR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4EF44E1-D2E9-4CC5-BC64-CF6FEBBCBAA6}"/>
              </a:ext>
            </a:extLst>
          </p:cNvPr>
          <p:cNvSpPr/>
          <p:nvPr/>
        </p:nvSpPr>
        <p:spPr>
          <a:xfrm>
            <a:off x="614431" y="3458470"/>
            <a:ext cx="24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rgbClr val="00425E"/>
                </a:solidFill>
              </a:rPr>
              <a:t>Конференция «Значение болот в жизни биосферы» </a:t>
            </a:r>
            <a:endParaRPr lang="en-US" altLang="ko-KR" sz="1200" b="1" dirty="0">
              <a:solidFill>
                <a:srgbClr val="00425E"/>
              </a:solidFill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854C5138-53A2-4CA4-903C-0F8C4CCE00DD}"/>
              </a:ext>
            </a:extLst>
          </p:cNvPr>
          <p:cNvCxnSpPr>
            <a:cxnSpLocks/>
          </p:cNvCxnSpPr>
          <p:nvPr/>
        </p:nvCxnSpPr>
        <p:spPr>
          <a:xfrm>
            <a:off x="1807729" y="4055855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531"/>
          <a:stretch>
            <a:fillRect/>
          </a:stretch>
        </p:blipFill>
        <p:spPr>
          <a:xfrm>
            <a:off x="7097520" y="1723925"/>
            <a:ext cx="1895475" cy="1897062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21866"/>
          <a:stretch>
            <a:fillRect/>
          </a:stretch>
        </p:blipFill>
        <p:spPr>
          <a:xfrm flipV="1">
            <a:off x="3050089" y="3870306"/>
            <a:ext cx="1895475" cy="1897062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2995F82-914E-446F-99E6-309027AA141E}"/>
              </a:ext>
            </a:extLst>
          </p:cNvPr>
          <p:cNvSpPr txBox="1"/>
          <p:nvPr/>
        </p:nvSpPr>
        <p:spPr>
          <a:xfrm>
            <a:off x="506915" y="1891015"/>
            <a:ext cx="2435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ko-KR" dirty="0"/>
              <a:t>Представители МВС Оренбургской области, в преддверии празднования, 300-летия основания Российской академии наук отправились в детский сад. В рамках реализации программы «От детского сада до доктора наук»</a:t>
            </a:r>
            <a:endParaRPr lang="en-US" altLang="ko-KR" dirty="0"/>
          </a:p>
        </p:txBody>
      </p:sp>
      <p:sp>
        <p:nvSpPr>
          <p:cNvPr id="30" name="직사각형 41">
            <a:extLst>
              <a:ext uri="{FF2B5EF4-FFF2-40B4-BE49-F238E27FC236}">
                <a16:creationId xmlns:a16="http://schemas.microsoft.com/office/drawing/2014/main" id="{14EF44E1-D2E9-4CC5-BC64-CF6FEBBCBAA6}"/>
              </a:ext>
            </a:extLst>
          </p:cNvPr>
          <p:cNvSpPr/>
          <p:nvPr/>
        </p:nvSpPr>
        <p:spPr>
          <a:xfrm>
            <a:off x="495191" y="1243691"/>
            <a:ext cx="24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rgbClr val="00425E"/>
                </a:solidFill>
              </a:rPr>
              <a:t>Тематическое занятие</a:t>
            </a:r>
          </a:p>
          <a:p>
            <a:pPr algn="r"/>
            <a:r>
              <a:rPr lang="ru-RU" altLang="ko-KR" sz="1200" b="1" dirty="0">
                <a:solidFill>
                  <a:srgbClr val="00425E"/>
                </a:solidFill>
              </a:rPr>
              <a:t> «Кто такой учёный?»</a:t>
            </a:r>
            <a:endParaRPr lang="en-US" altLang="ko-KR" sz="1200" b="1" dirty="0">
              <a:solidFill>
                <a:srgbClr val="00425E"/>
              </a:solidFill>
            </a:endParaRPr>
          </a:p>
        </p:txBody>
      </p:sp>
      <p:cxnSp>
        <p:nvCxnSpPr>
          <p:cNvPr id="31" name="직선 연결선 42">
            <a:extLst>
              <a:ext uri="{FF2B5EF4-FFF2-40B4-BE49-F238E27FC236}">
                <a16:creationId xmlns:a16="http://schemas.microsoft.com/office/drawing/2014/main" id="{854C5138-53A2-4CA4-903C-0F8C4CCE00DD}"/>
              </a:ext>
            </a:extLst>
          </p:cNvPr>
          <p:cNvCxnSpPr>
            <a:cxnSpLocks/>
          </p:cNvCxnSpPr>
          <p:nvPr/>
        </p:nvCxnSpPr>
        <p:spPr>
          <a:xfrm>
            <a:off x="1700212" y="1887968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10D74A-B7D4-4A7D-BC80-65CB25D7E988}"/>
              </a:ext>
            </a:extLst>
          </p:cNvPr>
          <p:cNvSpPr txBox="1"/>
          <p:nvPr/>
        </p:nvSpPr>
        <p:spPr>
          <a:xfrm>
            <a:off x="7097520" y="832641"/>
            <a:ext cx="34587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ko-KR" dirty="0"/>
              <a:t>Змеиная гора у села Михайловка представляет собой поднятие образованное отложениями юрского периода. Огибающая ее река </a:t>
            </a:r>
            <a:r>
              <a:rPr lang="ru-RU" altLang="ko-KR" dirty="0" err="1"/>
              <a:t>Бердянка</a:t>
            </a:r>
            <a:r>
              <a:rPr lang="ru-RU" altLang="ko-KR" dirty="0"/>
              <a:t> вскрыла склон, обнажив породу, богатую окаменелостями. </a:t>
            </a:r>
            <a:endParaRPr lang="en-US" altLang="ko-KR" dirty="0"/>
          </a:p>
        </p:txBody>
      </p:sp>
      <p:sp>
        <p:nvSpPr>
          <p:cNvPr id="34" name="직사각형 24">
            <a:extLst>
              <a:ext uri="{FF2B5EF4-FFF2-40B4-BE49-F238E27FC236}">
                <a16:creationId xmlns:a16="http://schemas.microsoft.com/office/drawing/2014/main" id="{C0BEDDB3-32B0-42FC-AFBF-BC9975DE5919}"/>
              </a:ext>
            </a:extLst>
          </p:cNvPr>
          <p:cNvSpPr/>
          <p:nvPr/>
        </p:nvSpPr>
        <p:spPr>
          <a:xfrm>
            <a:off x="6940062" y="247196"/>
            <a:ext cx="254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rgbClr val="00425E"/>
                </a:solidFill>
              </a:rPr>
              <a:t>Эколого-туристический поход «Древнее море»</a:t>
            </a:r>
            <a:endParaRPr lang="en-US" altLang="ko-KR" sz="1200" b="1" dirty="0">
              <a:solidFill>
                <a:srgbClr val="00425E"/>
              </a:solidFill>
            </a:endParaRPr>
          </a:p>
        </p:txBody>
      </p:sp>
      <p:cxnSp>
        <p:nvCxnSpPr>
          <p:cNvPr id="35" name="직선 연결선 26">
            <a:extLst>
              <a:ext uri="{FF2B5EF4-FFF2-40B4-BE49-F238E27FC236}">
                <a16:creationId xmlns:a16="http://schemas.microsoft.com/office/drawing/2014/main" id="{F5EC0F6A-6BEE-4236-8BB0-0AF1E00A2EEE}"/>
              </a:ext>
            </a:extLst>
          </p:cNvPr>
          <p:cNvCxnSpPr>
            <a:cxnSpLocks/>
          </p:cNvCxnSpPr>
          <p:nvPr/>
        </p:nvCxnSpPr>
        <p:spPr>
          <a:xfrm>
            <a:off x="7254821" y="860611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531"/>
          <a:stretch>
            <a:fillRect/>
          </a:stretch>
        </p:blipFill>
        <p:spPr>
          <a:xfrm>
            <a:off x="5098386" y="4698894"/>
            <a:ext cx="1895475" cy="1897063"/>
          </a:xfrm>
        </p:spPr>
      </p:pic>
      <p:sp>
        <p:nvSpPr>
          <p:cNvPr id="44" name="직사각형 24">
            <a:extLst>
              <a:ext uri="{FF2B5EF4-FFF2-40B4-BE49-F238E27FC236}">
                <a16:creationId xmlns:a16="http://schemas.microsoft.com/office/drawing/2014/main" id="{C0BEDDB3-32B0-42FC-AFBF-BC9975DE5919}"/>
              </a:ext>
            </a:extLst>
          </p:cNvPr>
          <p:cNvSpPr/>
          <p:nvPr/>
        </p:nvSpPr>
        <p:spPr>
          <a:xfrm>
            <a:off x="2662729" y="5685789"/>
            <a:ext cx="243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rgbClr val="00425E"/>
                </a:solidFill>
              </a:rPr>
              <a:t>Викторина «Факты о воде»</a:t>
            </a:r>
            <a:endParaRPr lang="en-US" altLang="ko-KR" sz="1200" b="1" dirty="0">
              <a:solidFill>
                <a:srgbClr val="00425E"/>
              </a:solidFill>
            </a:endParaRPr>
          </a:p>
        </p:txBody>
      </p:sp>
      <p:cxnSp>
        <p:nvCxnSpPr>
          <p:cNvPr id="45" name="직선 연결선 26">
            <a:extLst>
              <a:ext uri="{FF2B5EF4-FFF2-40B4-BE49-F238E27FC236}">
                <a16:creationId xmlns:a16="http://schemas.microsoft.com/office/drawing/2014/main" id="{F5EC0F6A-6BEE-4236-8BB0-0AF1E00A2EEE}"/>
              </a:ext>
            </a:extLst>
          </p:cNvPr>
          <p:cNvCxnSpPr>
            <a:cxnSpLocks/>
          </p:cNvCxnSpPr>
          <p:nvPr/>
        </p:nvCxnSpPr>
        <p:spPr>
          <a:xfrm>
            <a:off x="3639204" y="6133439"/>
            <a:ext cx="1242359" cy="0"/>
          </a:xfrm>
          <a:prstGeom prst="line">
            <a:avLst/>
          </a:prstGeom>
          <a:ln w="19050">
            <a:solidFill>
              <a:srgbClr val="00C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B10D74A-B7D4-4A7D-BC80-65CB25D7E988}"/>
              </a:ext>
            </a:extLst>
          </p:cNvPr>
          <p:cNvSpPr txBox="1"/>
          <p:nvPr/>
        </p:nvSpPr>
        <p:spPr>
          <a:xfrm>
            <a:off x="37714" y="6108858"/>
            <a:ext cx="52768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ko-KR" dirty="0"/>
              <a:t>В рамках мероприятий, посвященных дню воды, состоялась викторина. Всемирный день воды призван напомнить, насколько важно обращать внимание на проблемы сохранения водных ресурсов и их обитателей.</a:t>
            </a:r>
            <a:endParaRPr lang="en-US" altLang="ko-KR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3790AC-281F-43EF-B513-6F78FBD079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740" r="31111"/>
          <a:stretch/>
        </p:blipFill>
        <p:spPr>
          <a:xfrm>
            <a:off x="9480978" y="247995"/>
            <a:ext cx="2635700" cy="459208"/>
          </a:xfrm>
          <a:prstGeom prst="rect">
            <a:avLst/>
          </a:prstGeom>
        </p:spPr>
      </p:pic>
      <p:pic>
        <p:nvPicPr>
          <p:cNvPr id="36" name="Google Shape;102;p1">
            <a:extLst>
              <a:ext uri="{FF2B5EF4-FFF2-40B4-BE49-F238E27FC236}">
                <a16:creationId xmlns:a16="http://schemas.microsoft.com/office/drawing/2014/main" id="{4C50B75F-D896-48E5-8BC5-64EF704E94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" y="247995"/>
            <a:ext cx="1631771" cy="6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777546" y="1988828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8 февраля 2024 г.</a:t>
            </a:r>
            <a:endParaRPr lang="ru-RU" sz="1100" dirty="0">
              <a:solidFill>
                <a:srgbClr val="00425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5291" y="4281097"/>
            <a:ext cx="1369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28 ноября 2023 г. </a:t>
            </a:r>
            <a:endParaRPr lang="ru-RU" sz="1100" dirty="0">
              <a:solidFill>
                <a:srgbClr val="00425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1808" y="5882903"/>
            <a:ext cx="12971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22 марта 2024 г. </a:t>
            </a:r>
            <a:endParaRPr lang="ru-RU" sz="1100" dirty="0">
              <a:solidFill>
                <a:srgbClr val="00425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550" y="1629405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6 февраля 2024 г.</a:t>
            </a:r>
            <a:endParaRPr lang="ru-RU" sz="1100" dirty="0">
              <a:solidFill>
                <a:srgbClr val="00425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5334" y="613150"/>
            <a:ext cx="182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18 октября 2023 г. </a:t>
            </a:r>
            <a:endParaRPr lang="ru-RU" sz="1100" dirty="0">
              <a:solidFill>
                <a:srgbClr val="00425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2407" y="3817691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dirty="0">
                <a:solidFill>
                  <a:srgbClr val="00425E"/>
                </a:solidFill>
              </a:rPr>
              <a:t>2 февраля 2024 г.</a:t>
            </a:r>
            <a:endParaRPr lang="ru-RU" sz="1100" dirty="0">
              <a:solidFill>
                <a:srgbClr val="00425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4777"/>
          <a:stretch/>
        </p:blipFill>
        <p:spPr bwMode="auto">
          <a:xfrm>
            <a:off x="5053995" y="872170"/>
            <a:ext cx="1895475" cy="1897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53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74AA7C-D45D-42DB-87E7-8047EFD7BB7D}"/>
              </a:ext>
            </a:extLst>
          </p:cNvPr>
          <p:cNvSpPr txBox="1"/>
          <p:nvPr/>
        </p:nvSpPr>
        <p:spPr>
          <a:xfrm>
            <a:off x="2109864" y="877371"/>
            <a:ext cx="649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altLang="ko-KR" sz="1400" dirty="0"/>
              <a:t>Мероприятия в которых участвовали активисты МВС Оренбургской области</a:t>
            </a:r>
            <a:endParaRPr lang="ko-KR" altLang="en-US" sz="1400" dirty="0"/>
          </a:p>
        </p:txBody>
      </p:sp>
      <p:pic>
        <p:nvPicPr>
          <p:cNvPr id="29" name="Рисунок 2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1148"/>
          <a:stretch>
            <a:fillRect/>
          </a:stretch>
        </p:blipFill>
        <p:spPr>
          <a:xfrm>
            <a:off x="4609574" y="2127250"/>
            <a:ext cx="1895475" cy="1897063"/>
          </a:xfrm>
        </p:spPr>
      </p:pic>
      <p:pic>
        <p:nvPicPr>
          <p:cNvPr id="31" name="Рисунок 3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>
            <a:fillRect/>
          </a:stretch>
        </p:blipFill>
        <p:spPr>
          <a:xfrm>
            <a:off x="7320606" y="2127250"/>
            <a:ext cx="1895475" cy="1897063"/>
          </a:xfr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45972AF-B8AE-44FB-9EB1-23859FB55694}"/>
              </a:ext>
            </a:extLst>
          </p:cNvPr>
          <p:cNvSpPr/>
          <p:nvPr/>
        </p:nvSpPr>
        <p:spPr>
          <a:xfrm>
            <a:off x="786154" y="4670445"/>
            <a:ext cx="3192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050" dirty="0"/>
              <a:t>Слёт состоялся 14 ноября 2023 г.,</a:t>
            </a:r>
            <a:r>
              <a:rPr lang="ru-RU" altLang="ko-KR" sz="1050" dirty="0" err="1"/>
              <a:t>Малясова</a:t>
            </a:r>
            <a:r>
              <a:rPr lang="ru-RU" altLang="ko-KR" sz="1050" dirty="0"/>
              <a:t> Светлана выступила с онлайн-докладом о проведенных мероприятиях по </a:t>
            </a:r>
            <a:r>
              <a:rPr lang="ru-RU" altLang="ko-KR" sz="1050" dirty="0" err="1"/>
              <a:t>экопросвещению</a:t>
            </a:r>
            <a:r>
              <a:rPr lang="ru-RU" altLang="ko-KR" sz="1050" dirty="0"/>
              <a:t> и проведению Дня реки Урал.</a:t>
            </a:r>
            <a:endParaRPr lang="ko-KR" altLang="en-US" sz="105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5F9857D-86F0-43EA-AD5B-3B542C14BDC0}"/>
              </a:ext>
            </a:extLst>
          </p:cNvPr>
          <p:cNvSpPr/>
          <p:nvPr/>
        </p:nvSpPr>
        <p:spPr>
          <a:xfrm>
            <a:off x="4516117" y="4147225"/>
            <a:ext cx="2082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400" b="1" dirty="0">
                <a:solidFill>
                  <a:srgbClr val="00C2C7"/>
                </a:solidFill>
              </a:rPr>
              <a:t>Географический диктант</a:t>
            </a:r>
            <a:endParaRPr lang="ko-KR" altLang="en-US" sz="1400" dirty="0">
              <a:solidFill>
                <a:srgbClr val="00C2C7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E1D954-FE21-40EE-BE73-DB7ABC555F7C}"/>
              </a:ext>
            </a:extLst>
          </p:cNvPr>
          <p:cNvSpPr/>
          <p:nvPr/>
        </p:nvSpPr>
        <p:spPr>
          <a:xfrm>
            <a:off x="4300976" y="4670445"/>
            <a:ext cx="2538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050" dirty="0"/>
              <a:t> 19 ноября  2023 г.  мы были не просто участники, а еще и организаторы региональной площадки!</a:t>
            </a:r>
            <a:endParaRPr lang="ko-KR" altLang="en-US" sz="1050" dirty="0"/>
          </a:p>
          <a:p>
            <a:pPr algn="ctr"/>
            <a:r>
              <a:rPr lang="ru-RU" altLang="ko-KR" sz="1050" dirty="0"/>
              <a:t>Международной просветительской акции "Географический диктант"!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675A35-7006-48DB-B0C5-663AAA4C20D6}"/>
              </a:ext>
            </a:extLst>
          </p:cNvPr>
          <p:cNvSpPr/>
          <p:nvPr/>
        </p:nvSpPr>
        <p:spPr>
          <a:xfrm>
            <a:off x="6998675" y="4102547"/>
            <a:ext cx="2544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00C2C7"/>
                </a:solidFill>
              </a:rPr>
              <a:t>Международная конференция к 70-летнему юбилею начала освоения целинных и залежных земель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5FA6491-3AF5-4D23-8F07-82BE99271963}"/>
              </a:ext>
            </a:extLst>
          </p:cNvPr>
          <p:cNvSpPr/>
          <p:nvPr/>
        </p:nvSpPr>
        <p:spPr>
          <a:xfrm>
            <a:off x="7187480" y="4912819"/>
            <a:ext cx="216654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050" dirty="0"/>
              <a:t>15 марта 2024 г. </a:t>
            </a:r>
          </a:p>
          <a:p>
            <a:pPr algn="ctr"/>
            <a:r>
              <a:rPr lang="ru-RU" altLang="ko-KR" sz="1050" dirty="0"/>
              <a:t>Школьники готовили проекты по историческим и экологическим аспектам освоения целины  </a:t>
            </a:r>
            <a:endParaRPr lang="ko-KR" altLang="en-US" sz="105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2A22A31-0355-47B8-B2FE-604062B4F1E1}"/>
              </a:ext>
            </a:extLst>
          </p:cNvPr>
          <p:cNvSpPr/>
          <p:nvPr/>
        </p:nvSpPr>
        <p:spPr>
          <a:xfrm>
            <a:off x="10061554" y="4131907"/>
            <a:ext cx="1620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400" b="1" dirty="0" err="1">
                <a:solidFill>
                  <a:srgbClr val="00C2C7"/>
                </a:solidFill>
              </a:rPr>
              <a:t>Флешмоб</a:t>
            </a:r>
            <a:r>
              <a:rPr lang="ru-RU" altLang="ko-KR" sz="1400" b="1" dirty="0">
                <a:solidFill>
                  <a:srgbClr val="00C2C7"/>
                </a:solidFill>
              </a:rPr>
              <a:t> Голубая лента</a:t>
            </a:r>
            <a:endParaRPr lang="ko-KR" altLang="en-US" sz="1400" dirty="0">
              <a:solidFill>
                <a:srgbClr val="00C2C7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CA144DB-091C-43F5-82DE-504332BEB985}"/>
              </a:ext>
            </a:extLst>
          </p:cNvPr>
          <p:cNvSpPr/>
          <p:nvPr/>
        </p:nvSpPr>
        <p:spPr>
          <a:xfrm>
            <a:off x="9677473" y="4670445"/>
            <a:ext cx="2388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050" dirty="0"/>
              <a:t>22 марта 2024 г.  Студенты Оренбургского ГАУ в очередной раз активно приняли участие. </a:t>
            </a:r>
            <a:r>
              <a:rPr lang="ru-RU" sz="1050" dirty="0"/>
              <a:t>Совместными усилиями мы сможем научиться и научить оберегать и приумножать богатства водных ресурсов нашего региона.</a:t>
            </a:r>
          </a:p>
          <a:p>
            <a:pPr algn="ctr"/>
            <a:endParaRPr lang="ko-KR" altLang="en-US" sz="1050" dirty="0"/>
          </a:p>
        </p:txBody>
      </p:sp>
      <p:sp>
        <p:nvSpPr>
          <p:cNvPr id="24" name="직사각형 10">
            <a:extLst>
              <a:ext uri="{FF2B5EF4-FFF2-40B4-BE49-F238E27FC236}">
                <a16:creationId xmlns:a16="http://schemas.microsoft.com/office/drawing/2014/main" id="{ECA0995D-A9E4-4F2E-BFCD-05A19F144EA5}"/>
              </a:ext>
            </a:extLst>
          </p:cNvPr>
          <p:cNvSpPr/>
          <p:nvPr/>
        </p:nvSpPr>
        <p:spPr>
          <a:xfrm>
            <a:off x="786154" y="4024185"/>
            <a:ext cx="2990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400" b="1" dirty="0">
                <a:solidFill>
                  <a:srgbClr val="00C2C7"/>
                </a:solidFill>
              </a:rPr>
              <a:t>Всероссийский Слёт Молодежных водных сообществ</a:t>
            </a:r>
            <a:endParaRPr lang="ko-KR" altLang="en-US" sz="1400" dirty="0">
              <a:solidFill>
                <a:srgbClr val="00C2C7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8B7312-AD99-4606-9511-40A842524F42}"/>
              </a:ext>
            </a:extLst>
          </p:cNvPr>
          <p:cNvSpPr txBox="1"/>
          <p:nvPr/>
        </p:nvSpPr>
        <p:spPr>
          <a:xfrm>
            <a:off x="1896689" y="259881"/>
            <a:ext cx="649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МОЛОДЁЖНОЕ ВОДНОЕ СООБЩЕСТВО ОРЕНБУРГСКОЙ ОБЛАСТИ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9" y="2127250"/>
            <a:ext cx="3176291" cy="1896020"/>
          </a:xfrm>
          <a:prstGeom prst="rect">
            <a:avLst/>
          </a:prstGeo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26615"/>
          <a:stretch/>
        </p:blipFill>
        <p:spPr>
          <a:xfrm>
            <a:off x="9786892" y="2127250"/>
            <a:ext cx="1895474" cy="1917528"/>
          </a:xfrm>
        </p:spPr>
      </p:pic>
      <p:pic>
        <p:nvPicPr>
          <p:cNvPr id="21" name="Google Shape;102;p1">
            <a:extLst>
              <a:ext uri="{FF2B5EF4-FFF2-40B4-BE49-F238E27FC236}">
                <a16:creationId xmlns:a16="http://schemas.microsoft.com/office/drawing/2014/main" id="{4C50B75F-D896-48E5-8BC5-64EF704E94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86" y="257449"/>
            <a:ext cx="1631771" cy="62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9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Максим\Desktop\Водное сообщество\эмблемы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41" y="217696"/>
            <a:ext cx="990090" cy="9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04529" y="4906238"/>
            <a:ext cx="463902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https://docs.google.com/forms/d/1e0p5KjBVuLtdnx0kOFuUG9BiuoH-ITuNx2s91KLJ954/edit</a:t>
            </a:r>
            <a:r>
              <a:rPr lang="ru-RU" dirty="0"/>
              <a:t> </a:t>
            </a:r>
          </a:p>
        </p:txBody>
      </p:sp>
      <p:pic>
        <p:nvPicPr>
          <p:cNvPr id="6" name="Picture 2" descr="http://qrcoder.ru/code/?https%3A%2F%2Fdocs.google.com%2Fforms%2Fd%2F1e0p5KjBVuLtdnx0kOFuUG9BiuoH-ITuNx2s91KLJ954%2Fedit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44" y="4519161"/>
            <a:ext cx="1871498" cy="16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5521" y="3249319"/>
            <a:ext cx="7083991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Присоединяйся к нашей команде!</a:t>
            </a:r>
          </a:p>
        </p:txBody>
      </p:sp>
      <p:pic>
        <p:nvPicPr>
          <p:cNvPr id="8" name="Picture 2" descr="https://avatars.mds.yandex.net/get-entity_search/5488405/551762834/S122x122Fit_2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8" y="1167795"/>
            <a:ext cx="478028" cy="4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251AAB-297B-410B-B753-4AB25736ED42}"/>
              </a:ext>
            </a:extLst>
          </p:cNvPr>
          <p:cNvSpPr/>
          <p:nvPr/>
        </p:nvSpPr>
        <p:spPr>
          <a:xfrm>
            <a:off x="1128786" y="945144"/>
            <a:ext cx="405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Сафонова Татьяна </a:t>
            </a:r>
          </a:p>
          <a:p>
            <a:r>
              <a:rPr lang="en-US" dirty="0"/>
              <a:t>https://vk.com/safonova_tatyana_eco</a:t>
            </a:r>
            <a:r>
              <a:rPr lang="ru-RU" dirty="0"/>
              <a:t> </a:t>
            </a:r>
          </a:p>
          <a:p>
            <a:r>
              <a:rPr lang="ru-RU" dirty="0"/>
              <a:t>8(922)8547782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5797" y="2066534"/>
            <a:ext cx="3584409" cy="369332"/>
          </a:xfrm>
          <a:prstGeom prst="rect">
            <a:avLst/>
          </a:prstGeom>
          <a:solidFill>
            <a:srgbClr val="EFEFEF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МВС Оренбургской области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25" y="1406809"/>
            <a:ext cx="1653217" cy="16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00384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505</Words>
  <Application>Microsoft Office PowerPoint</Application>
  <PresentationFormat>Широкоэкранный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Arial Black</vt:lpstr>
      <vt:lpstr>Times New Roman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Дмитрий Снежков</cp:lastModifiedBy>
  <cp:revision>187</cp:revision>
  <dcterms:created xsi:type="dcterms:W3CDTF">2019-04-06T05:20:47Z</dcterms:created>
  <dcterms:modified xsi:type="dcterms:W3CDTF">2024-04-19T11:29:56Z</dcterms:modified>
</cp:coreProperties>
</file>